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510" r:id="rId2"/>
    <p:sldId id="465" r:id="rId3"/>
    <p:sldId id="466" r:id="rId4"/>
    <p:sldId id="467" r:id="rId5"/>
    <p:sldId id="468" r:id="rId6"/>
    <p:sldId id="469" r:id="rId7"/>
    <p:sldId id="470" r:id="rId8"/>
    <p:sldId id="471" r:id="rId9"/>
    <p:sldId id="472" r:id="rId10"/>
    <p:sldId id="473" r:id="rId11"/>
    <p:sldId id="475" r:id="rId12"/>
    <p:sldId id="477" r:id="rId13"/>
    <p:sldId id="478" r:id="rId14"/>
    <p:sldId id="479" r:id="rId15"/>
    <p:sldId id="480" r:id="rId16"/>
    <p:sldId id="481" r:id="rId17"/>
    <p:sldId id="482" r:id="rId18"/>
    <p:sldId id="484" r:id="rId19"/>
    <p:sldId id="498" r:id="rId20"/>
  </p:sldIdLst>
  <p:sldSz cx="10167938" cy="7616825"/>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5050"/>
    <a:srgbClr val="00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2787"/>
    <p:restoredTop sz="90929"/>
  </p:normalViewPr>
  <p:slideViewPr>
    <p:cSldViewPr>
      <p:cViewPr>
        <p:scale>
          <a:sx n="100" d="100"/>
          <a:sy n="100" d="100"/>
        </p:scale>
        <p:origin x="-72" y="132"/>
      </p:cViewPr>
      <p:guideLst>
        <p:guide orient="horz" pos="240"/>
        <p:guide pos="320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3" d="100"/>
        <a:sy n="33" d="100"/>
      </p:scale>
      <p:origin x="0" y="0"/>
    </p:cViewPr>
  </p:sorterViewPr>
  <p:notesViewPr>
    <p:cSldViewPr>
      <p:cViewPr>
        <p:scale>
          <a:sx n="100" d="100"/>
          <a:sy n="10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1413" y="685800"/>
            <a:ext cx="4575175"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D34ADA-AD93-4B15-8B7B-85066F3B2950}" type="slidenum">
              <a:rPr lang="en-US"/>
              <a:pPr>
                <a:defRPr/>
              </a:pPr>
              <a:t>‹#›</a:t>
            </a:fld>
            <a:endParaRPr lang="en-US"/>
          </a:p>
        </p:txBody>
      </p:sp>
    </p:spTree>
    <p:extLst>
      <p:ext uri="{BB962C8B-B14F-4D97-AF65-F5344CB8AC3E}">
        <p14:creationId xmlns:p14="http://schemas.microsoft.com/office/powerpoint/2010/main" val="3306006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B68AF49-3FA5-42A2-8916-B5F0824C16C2}" type="slidenum">
              <a:rPr lang="en-US" smtClean="0"/>
              <a:pPr/>
              <a:t>1</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F48CF3B-F4D5-4424-B17A-669D7FE530AC}" type="slidenum">
              <a:rPr lang="en-US" smtClean="0"/>
              <a:pPr/>
              <a:t>10</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it-IT" smtClean="0"/>
              <a:t>Figure 10-10 </a:t>
            </a:r>
            <a:r>
              <a:rPr lang="en-US" smtClean="0"/>
              <a:t>Structures and names  of the nucleosides and nucleotides of RNA and DNA.</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5A7E939-E895-4743-9B0F-48694ED6ADA1}" type="slidenum">
              <a:rPr lang="en-US" smtClean="0"/>
              <a:pPr/>
              <a:t>11</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856C673-A7D9-401E-A240-A3F7CD1E93D1}" type="slidenum">
              <a:rPr lang="en-US" smtClean="0"/>
              <a:pPr/>
              <a:t>12</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55E616A-865A-4F13-A8B6-8117E969AD65}" type="slidenum">
              <a:rPr lang="en-US" smtClean="0"/>
              <a:pPr/>
              <a:t>13</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it-IT" smtClean="0"/>
              <a:t>Figure 10-12a </a:t>
            </a:r>
            <a:r>
              <a:rPr lang="en-US" smtClean="0"/>
              <a:t>(a) Linkage of two nucleotides by the formation of a –  phosphodiester bond, producing a dinucleotide. (b) Shorthand notation for a polynucleotide chain.</a:t>
            </a: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A98CD4C-AD5E-47B0-B5A9-196B336A1BC3}" type="slidenum">
              <a:rPr lang="en-US" smtClean="0"/>
              <a:pPr/>
              <a:t>14</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it-IT" smtClean="0"/>
              <a:t>Figure 10-12b </a:t>
            </a:r>
            <a:r>
              <a:rPr lang="en-US" smtClean="0"/>
              <a:t>(a) Linkage of two nucleotides by the formation of a –  phosphodiester bond, producing a dinucleotide. (b) Shorthand notation for a polynucleotide chain.</a:t>
            </a: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9F2F606-B50C-4513-AA05-FB281BF4A8D4}" type="slidenum">
              <a:rPr lang="en-US" smtClean="0"/>
              <a:pPr/>
              <a:t>15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it-IT" smtClean="0"/>
              <a:t>Figure 10_14c </a:t>
            </a:r>
            <a:r>
              <a:rPr lang="en-US" smtClean="0"/>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53FFFF4-D349-413B-B79B-E9808C0595A8}" type="slidenum">
              <a:rPr lang="en-US" smtClean="0"/>
              <a:pPr/>
              <a:t>16</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4631B66-64E3-4547-AE16-03BEB39F44D7}" type="slidenum">
              <a:rPr lang="en-US" smtClean="0"/>
              <a:pPr/>
              <a:t>17</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it-IT" smtClean="0"/>
              <a:t>Figure 10-14 </a:t>
            </a:r>
            <a:r>
              <a:rPr lang="en-US" smtClean="0"/>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1AF8BC-FE99-49BE-B98A-1283B7FC82CE}" type="slidenum">
              <a:rPr lang="en-US" smtClean="0"/>
              <a:pPr/>
              <a:t>18</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it-IT" smtClean="0"/>
              <a:t>Figure 10-14b </a:t>
            </a:r>
            <a:r>
              <a:rPr lang="en-US" smtClean="0"/>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E098725-B41E-43C7-AEE0-D56B8779B6DC}" type="slidenum">
              <a:rPr lang="en-US" smtClean="0"/>
              <a:pPr/>
              <a:t>19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DE33B4A-65B0-4262-8D64-CDEC09DED812}" type="slidenum">
              <a:rPr lang="en-US" smtClean="0"/>
              <a:pPr/>
              <a:t>2</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it-IT" smtClean="0"/>
              <a:t>Figure 10-1 </a:t>
            </a:r>
            <a:r>
              <a:rPr lang="en-US" smtClean="0"/>
              <a:t>Simplified view of the central dogma describing information flow involving DNA, RNA, and proteins within cells.</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9AAB283-D064-4861-816F-2180BCFA71EB}" type="slidenum">
              <a:rPr lang="en-US" smtClean="0"/>
              <a:pPr/>
              <a:t>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D7FAD68-C9AF-4B47-8AE6-280C583A23F1}" type="slidenum">
              <a:rPr lang="en-US" smtClean="0"/>
              <a:pPr/>
              <a:t>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6D2BFB5-6302-425B-A33A-B57B335B35B3}" type="slidenum">
              <a:rPr lang="en-US" smtClean="0"/>
              <a:pPr/>
              <a:t>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871D100-84DB-4A03-9E90-000B855FCF55}" type="slidenum">
              <a:rPr lang="en-US" smtClean="0"/>
              <a:pPr/>
              <a:t>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it-IT" smtClean="0"/>
              <a:t>Figure 10-2 </a:t>
            </a:r>
            <a:r>
              <a:rPr lang="en-US" smtClean="0"/>
              <a:t>Diagrammatic depiction of Levene’s proposed tetranucleotide containing one molecule each of the four nitrogenous bases: adenine (A), thymine (T), guanine (G), and cytosine (C). Each block represents a nitrogenous base. Other potential sequences of four nucleotides are possible.</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745A2FB-6637-49F7-ABB5-55BA0D3FDD8E}" type="slidenum">
              <a:rPr lang="en-US" smtClean="0"/>
              <a:pPr/>
              <a:t>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FBDCD0-8F9E-472C-A9F6-B659ACB93D4D}" type="slidenum">
              <a:rPr lang="en-US" smtClean="0"/>
              <a:pPr/>
              <a:t>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it-IT" smtClean="0"/>
              <a:t>Figure 10-9 </a:t>
            </a:r>
            <a:r>
              <a:rPr lang="en-US" smtClean="0"/>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58E7FC6-07B5-464E-828D-01F5ED8B0761}" type="slidenum">
              <a:rPr lang="en-US" smtClean="0"/>
              <a:pPr/>
              <a:t>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it-IT" smtClean="0"/>
              <a:t>Figure 10-11 </a:t>
            </a:r>
            <a:r>
              <a:rPr lang="en-US" smtClean="0"/>
              <a:t>Basic structures of nucleoside diphosphates and triphosphates, as illustrated by deoxythymidine diphosphate and deoxyadenosine triphosphate</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43938"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5588" y="4316413"/>
            <a:ext cx="7116762"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A5005FE3-959A-429D-A1DA-85FEF2129D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93620FA9-4E7A-40E4-B3AC-5EE6C9C2E6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5350" y="455613"/>
            <a:ext cx="2160588"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455613"/>
            <a:ext cx="6330950"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1DC2EE0D-9007-4411-8B0C-3F6B0A916F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1A0F8BA-F55C-4C54-A910-2363FC1CDF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4263"/>
            <a:ext cx="8642350" cy="151288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4235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325D47B6-A96C-4B64-9F4E-93D6BF80EC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4975"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9375" y="2200275"/>
            <a:ext cx="424656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BB04303C-709F-4E2D-A713-F7B47D554C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51938"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92625"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92625"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5725" y="1704975"/>
            <a:ext cx="449421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5725" y="2416175"/>
            <a:ext cx="449421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B9C3F0EB-AF33-4CA7-A4A3-0A12C06DAB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FA720632-EEEC-45C3-BBBE-12D4AC922D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39A2D675-7E4D-4FF9-9383-F88BA458F8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4863"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5100" y="303213"/>
            <a:ext cx="568483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4863"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5FD2A183-0FA8-4B93-BD75-DAD2BEC455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2313" y="5332413"/>
            <a:ext cx="6100762"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2313" y="681038"/>
            <a:ext cx="6100762"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2313" y="5961063"/>
            <a:ext cx="6100762"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49025E2F-C44C-44F2-8B81-06C08ECFDB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99FF"/>
            </a:gs>
          </a:gsLst>
          <a:lin ang="5400000" scaled="1"/>
        </a:gra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bwMode="auto">
          <a:xfrm>
            <a:off x="762000" y="455613"/>
            <a:ext cx="8643938" cy="1270000"/>
          </a:xfrm>
          <a:prstGeom prst="rect">
            <a:avLst/>
          </a:prstGeom>
          <a:noFill/>
          <a:ln w="9525">
            <a:noFill/>
            <a:miter lim="800000"/>
            <a:headEnd/>
            <a:tailEnd/>
          </a:ln>
        </p:spPr>
        <p:txBody>
          <a:bodyPr vert="horz" wrap="square" lIns="101626" tIns="50813" rIns="101626" bIns="50813" numCol="1" anchor="t" anchorCtr="0" compatLnSpc="1">
            <a:prstTxWarp prst="textNoShape">
              <a:avLst/>
            </a:prstTxWarp>
          </a:bodyPr>
          <a:lstStyle/>
          <a:p>
            <a:pPr lvl="0"/>
            <a:r>
              <a:rPr lang="en-US" smtClean="0"/>
              <a:t>Click to edit Master title style</a:t>
            </a:r>
          </a:p>
        </p:txBody>
      </p:sp>
      <p:sp>
        <p:nvSpPr>
          <p:cNvPr id="12291" name="Rectangle 8"/>
          <p:cNvSpPr>
            <a:spLocks noGrp="1" noChangeArrowheads="1"/>
          </p:cNvSpPr>
          <p:nvPr>
            <p:ph type="body" idx="1"/>
          </p:nvPr>
        </p:nvSpPr>
        <p:spPr bwMode="auto">
          <a:xfrm>
            <a:off x="762000" y="2200275"/>
            <a:ext cx="8643938" cy="4570413"/>
          </a:xfrm>
          <a:prstGeom prst="rect">
            <a:avLst/>
          </a:prstGeom>
          <a:noFill/>
          <a:ln w="9525">
            <a:noFill/>
            <a:miter lim="800000"/>
            <a:headEnd/>
            <a:tailEnd/>
          </a:ln>
        </p:spPr>
        <p:txBody>
          <a:bodyPr vert="horz" wrap="square" lIns="101626" tIns="50813" rIns="101626" bIns="508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sldNum" sz="quarter" idx="4"/>
          </p:nvPr>
        </p:nvSpPr>
        <p:spPr bwMode="auto">
          <a:xfrm>
            <a:off x="7286625" y="6940550"/>
            <a:ext cx="2119313" cy="506413"/>
          </a:xfrm>
          <a:prstGeom prst="rect">
            <a:avLst/>
          </a:prstGeom>
          <a:noFill/>
          <a:ln w="9525">
            <a:noFill/>
            <a:miter lim="800000"/>
            <a:headEnd/>
            <a:tailEnd/>
          </a:ln>
          <a:effectLst/>
        </p:spPr>
        <p:txBody>
          <a:bodyPr vert="horz" wrap="square" lIns="101626" tIns="50813" rIns="101626" bIns="50813" numCol="1" anchor="t" anchorCtr="0" compatLnSpc="1">
            <a:prstTxWarp prst="textNoShape">
              <a:avLst/>
            </a:prstTxWarp>
          </a:bodyPr>
          <a:lstStyle>
            <a:lvl1pPr algn="r">
              <a:defRPr sz="1600"/>
            </a:lvl1pPr>
          </a:lstStyle>
          <a:p>
            <a:pPr>
              <a:defRPr/>
            </a:pPr>
            <a:fld id="{1EB6CD00-DE27-47B3-936D-87325C3F67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16000" rtl="0" eaLnBrk="0" fontAlgn="base" hangingPunct="0">
        <a:spcBef>
          <a:spcPct val="0"/>
        </a:spcBef>
        <a:spcAft>
          <a:spcPct val="0"/>
        </a:spcAft>
        <a:defRPr sz="4400">
          <a:solidFill>
            <a:schemeClr val="bg1"/>
          </a:solidFill>
          <a:latin typeface="+mj-lt"/>
          <a:ea typeface="+mj-ea"/>
          <a:cs typeface="+mj-cs"/>
        </a:defRPr>
      </a:lvl1pPr>
      <a:lvl2pPr algn="l" defTabSz="1016000" rtl="0" eaLnBrk="0" fontAlgn="base" hangingPunct="0">
        <a:spcBef>
          <a:spcPct val="0"/>
        </a:spcBef>
        <a:spcAft>
          <a:spcPct val="0"/>
        </a:spcAft>
        <a:defRPr sz="4400">
          <a:solidFill>
            <a:schemeClr val="bg1"/>
          </a:solidFill>
          <a:latin typeface="Arial" pitchFamily="34" charset="0"/>
        </a:defRPr>
      </a:lvl2pPr>
      <a:lvl3pPr algn="l" defTabSz="1016000" rtl="0" eaLnBrk="0" fontAlgn="base" hangingPunct="0">
        <a:spcBef>
          <a:spcPct val="0"/>
        </a:spcBef>
        <a:spcAft>
          <a:spcPct val="0"/>
        </a:spcAft>
        <a:defRPr sz="4400">
          <a:solidFill>
            <a:schemeClr val="bg1"/>
          </a:solidFill>
          <a:latin typeface="Arial" pitchFamily="34" charset="0"/>
        </a:defRPr>
      </a:lvl3pPr>
      <a:lvl4pPr algn="l" defTabSz="1016000" rtl="0" eaLnBrk="0" fontAlgn="base" hangingPunct="0">
        <a:spcBef>
          <a:spcPct val="0"/>
        </a:spcBef>
        <a:spcAft>
          <a:spcPct val="0"/>
        </a:spcAft>
        <a:defRPr sz="4400">
          <a:solidFill>
            <a:schemeClr val="bg1"/>
          </a:solidFill>
          <a:latin typeface="Arial" pitchFamily="34" charset="0"/>
        </a:defRPr>
      </a:lvl4pPr>
      <a:lvl5pPr algn="l" defTabSz="1016000" rtl="0" eaLnBrk="0" fontAlgn="base" hangingPunct="0">
        <a:spcBef>
          <a:spcPct val="0"/>
        </a:spcBef>
        <a:spcAft>
          <a:spcPct val="0"/>
        </a:spcAft>
        <a:defRPr sz="4400">
          <a:solidFill>
            <a:schemeClr val="bg1"/>
          </a:solidFill>
          <a:latin typeface="Arial" pitchFamily="34" charset="0"/>
        </a:defRPr>
      </a:lvl5pPr>
      <a:lvl6pPr marL="457200" algn="l" defTabSz="1016000" rtl="0" eaLnBrk="0" fontAlgn="base" hangingPunct="0">
        <a:spcBef>
          <a:spcPct val="0"/>
        </a:spcBef>
        <a:spcAft>
          <a:spcPct val="0"/>
        </a:spcAft>
        <a:defRPr sz="4400">
          <a:solidFill>
            <a:schemeClr val="bg1"/>
          </a:solidFill>
          <a:latin typeface="Arial" pitchFamily="34" charset="0"/>
        </a:defRPr>
      </a:lvl6pPr>
      <a:lvl7pPr marL="914400" algn="l" defTabSz="1016000" rtl="0" eaLnBrk="0" fontAlgn="base" hangingPunct="0">
        <a:spcBef>
          <a:spcPct val="0"/>
        </a:spcBef>
        <a:spcAft>
          <a:spcPct val="0"/>
        </a:spcAft>
        <a:defRPr sz="4400">
          <a:solidFill>
            <a:schemeClr val="bg1"/>
          </a:solidFill>
          <a:latin typeface="Arial" pitchFamily="34" charset="0"/>
        </a:defRPr>
      </a:lvl7pPr>
      <a:lvl8pPr marL="1371600" algn="l" defTabSz="1016000" rtl="0" eaLnBrk="0" fontAlgn="base" hangingPunct="0">
        <a:spcBef>
          <a:spcPct val="0"/>
        </a:spcBef>
        <a:spcAft>
          <a:spcPct val="0"/>
        </a:spcAft>
        <a:defRPr sz="4400">
          <a:solidFill>
            <a:schemeClr val="bg1"/>
          </a:solidFill>
          <a:latin typeface="Arial" pitchFamily="34" charset="0"/>
        </a:defRPr>
      </a:lvl8pPr>
      <a:lvl9pPr marL="1828800" algn="l" defTabSz="1016000" rtl="0" eaLnBrk="0" fontAlgn="base" hangingPunct="0">
        <a:spcBef>
          <a:spcPct val="0"/>
        </a:spcBef>
        <a:spcAft>
          <a:spcPct val="0"/>
        </a:spcAft>
        <a:defRPr sz="4400">
          <a:solidFill>
            <a:schemeClr val="bg1"/>
          </a:solidFill>
          <a:latin typeface="Arial" pitchFamily="34" charset="0"/>
        </a:defRPr>
      </a:lvl9pPr>
    </p:titleStyle>
    <p:bodyStyle>
      <a:lvl1pPr marL="381000" indent="-381000" algn="l" defTabSz="1016000" rtl="0" eaLnBrk="0" fontAlgn="base" hangingPunct="0">
        <a:spcBef>
          <a:spcPct val="20000"/>
        </a:spcBef>
        <a:spcAft>
          <a:spcPct val="0"/>
        </a:spcAft>
        <a:defRPr sz="3200">
          <a:solidFill>
            <a:schemeClr val="bg1"/>
          </a:solidFill>
          <a:latin typeface="+mn-lt"/>
          <a:ea typeface="+mn-ea"/>
          <a:cs typeface="+mn-cs"/>
        </a:defRPr>
      </a:lvl1pPr>
      <a:lvl2pPr marL="825500" indent="-317500" algn="l" defTabSz="1016000" rtl="0" eaLnBrk="0" fontAlgn="base" hangingPunct="0">
        <a:spcBef>
          <a:spcPct val="20000"/>
        </a:spcBef>
        <a:spcAft>
          <a:spcPct val="0"/>
        </a:spcAft>
        <a:defRPr sz="2800">
          <a:solidFill>
            <a:schemeClr val="bg1"/>
          </a:solidFill>
          <a:latin typeface="+mn-lt"/>
        </a:defRPr>
      </a:lvl2pPr>
      <a:lvl3pPr marL="1270000" indent="-254000" algn="l" defTabSz="1016000" rtl="0" eaLnBrk="0" fontAlgn="base" hangingPunct="0">
        <a:spcBef>
          <a:spcPct val="20000"/>
        </a:spcBef>
        <a:spcAft>
          <a:spcPct val="0"/>
        </a:spcAft>
        <a:buChar char="•"/>
        <a:defRPr sz="2400">
          <a:solidFill>
            <a:schemeClr val="bg1"/>
          </a:solidFill>
          <a:latin typeface="+mn-lt"/>
        </a:defRPr>
      </a:lvl3pPr>
      <a:lvl4pPr marL="1778000" indent="-254000" algn="l" defTabSz="1016000" rtl="0" eaLnBrk="0" fontAlgn="base" hangingPunct="0">
        <a:spcBef>
          <a:spcPct val="20000"/>
        </a:spcBef>
        <a:spcAft>
          <a:spcPct val="0"/>
        </a:spcAft>
        <a:buChar char="–"/>
        <a:defRPr sz="2000">
          <a:solidFill>
            <a:schemeClr val="bg1"/>
          </a:solidFill>
          <a:latin typeface="+mn-lt"/>
        </a:defRPr>
      </a:lvl4pPr>
      <a:lvl5pPr marL="2286000" indent="-254000" algn="l" defTabSz="1016000" rtl="0" eaLnBrk="0" fontAlgn="base" hangingPunct="0">
        <a:spcBef>
          <a:spcPct val="20000"/>
        </a:spcBef>
        <a:spcAft>
          <a:spcPct val="0"/>
        </a:spcAft>
        <a:buChar char="»"/>
        <a:defRPr sz="1600">
          <a:solidFill>
            <a:schemeClr val="bg1"/>
          </a:solidFill>
          <a:latin typeface="+mn-lt"/>
        </a:defRPr>
      </a:lvl5pPr>
      <a:lvl6pPr marL="2743200" indent="-254000" algn="l" defTabSz="1016000" rtl="0" eaLnBrk="0" fontAlgn="base" hangingPunct="0">
        <a:spcBef>
          <a:spcPct val="20000"/>
        </a:spcBef>
        <a:spcAft>
          <a:spcPct val="0"/>
        </a:spcAft>
        <a:buChar char="»"/>
        <a:defRPr sz="1600">
          <a:solidFill>
            <a:schemeClr val="bg1"/>
          </a:solidFill>
          <a:latin typeface="+mn-lt"/>
        </a:defRPr>
      </a:lvl6pPr>
      <a:lvl7pPr marL="3200400" indent="-254000" algn="l" defTabSz="1016000" rtl="0" eaLnBrk="0" fontAlgn="base" hangingPunct="0">
        <a:spcBef>
          <a:spcPct val="20000"/>
        </a:spcBef>
        <a:spcAft>
          <a:spcPct val="0"/>
        </a:spcAft>
        <a:buChar char="»"/>
        <a:defRPr sz="1600">
          <a:solidFill>
            <a:schemeClr val="bg1"/>
          </a:solidFill>
          <a:latin typeface="+mn-lt"/>
        </a:defRPr>
      </a:lvl7pPr>
      <a:lvl8pPr marL="3657600" indent="-254000" algn="l" defTabSz="1016000" rtl="0" eaLnBrk="0" fontAlgn="base" hangingPunct="0">
        <a:spcBef>
          <a:spcPct val="20000"/>
        </a:spcBef>
        <a:spcAft>
          <a:spcPct val="0"/>
        </a:spcAft>
        <a:buChar char="»"/>
        <a:defRPr sz="1600">
          <a:solidFill>
            <a:schemeClr val="bg1"/>
          </a:solidFill>
          <a:latin typeface="+mn-lt"/>
        </a:defRPr>
      </a:lvl8pPr>
      <a:lvl9pPr marL="4114800" indent="-254000" algn="l" defTabSz="1016000"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7_01"/>
          <p:cNvPicPr>
            <a:picLocks noChangeAspect="1" noChangeArrowheads="1"/>
          </p:cNvPicPr>
          <p:nvPr/>
        </p:nvPicPr>
        <p:blipFill>
          <a:blip r:embed="rId3" cstate="print"/>
          <a:srcRect b="3600"/>
          <a:stretch>
            <a:fillRect/>
          </a:stretch>
        </p:blipFill>
        <p:spPr bwMode="auto">
          <a:xfrm>
            <a:off x="3043238" y="1016000"/>
            <a:ext cx="3989387" cy="6262688"/>
          </a:xfrm>
          <a:prstGeom prst="rect">
            <a:avLst/>
          </a:prstGeom>
          <a:noFill/>
          <a:ln w="9525">
            <a:solidFill>
              <a:srgbClr val="CC3300"/>
            </a:solidFill>
            <a:miter lim="800000"/>
            <a:headEnd/>
            <a:tailEnd/>
          </a:ln>
        </p:spPr>
      </p:pic>
      <p:sp>
        <p:nvSpPr>
          <p:cNvPr id="31747" name="Text Box 3"/>
          <p:cNvSpPr txBox="1">
            <a:spLocks noChangeArrowheads="1"/>
          </p:cNvSpPr>
          <p:nvPr/>
        </p:nvSpPr>
        <p:spPr bwMode="auto">
          <a:xfrm>
            <a:off x="2795588" y="254000"/>
            <a:ext cx="4471987" cy="706438"/>
          </a:xfrm>
          <a:prstGeom prst="rect">
            <a:avLst/>
          </a:prstGeom>
          <a:gradFill rotWithShape="1">
            <a:gsLst>
              <a:gs pos="0">
                <a:srgbClr val="FFFF66"/>
              </a:gs>
              <a:gs pos="100000">
                <a:srgbClr val="FF9900"/>
              </a:gs>
            </a:gsLst>
            <a:lin ang="5400000" scaled="1"/>
          </a:gradFill>
          <a:ln w="57150">
            <a:solidFill>
              <a:srgbClr val="2DC12D"/>
            </a:solidFill>
            <a:miter lim="800000"/>
            <a:headEnd/>
            <a:tailEnd/>
          </a:ln>
        </p:spPr>
        <p:txBody>
          <a:bodyPr wrap="none" lIns="101626" tIns="50813" rIns="101626" bIns="50813">
            <a:spAutoFit/>
          </a:bodyPr>
          <a:lstStyle/>
          <a:p>
            <a:pPr defTabSz="1016000" eaLnBrk="1" hangingPunct="1"/>
            <a:r>
              <a:rPr lang="en-US" sz="3600" b="1">
                <a:latin typeface="Times New Roman" pitchFamily="18" charset="0"/>
                <a:cs typeface="Arial" pitchFamily="34" charset="0"/>
              </a:rPr>
              <a:t>From DNA to Protein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_10"/>
          <p:cNvPicPr>
            <a:picLocks noChangeAspect="1" noChangeArrowheads="1"/>
          </p:cNvPicPr>
          <p:nvPr/>
        </p:nvPicPr>
        <p:blipFill>
          <a:blip r:embed="rId3" cstate="print"/>
          <a:srcRect b="3076"/>
          <a:stretch>
            <a:fillRect/>
          </a:stretch>
        </p:blipFill>
        <p:spPr bwMode="auto">
          <a:xfrm>
            <a:off x="1609725" y="508000"/>
            <a:ext cx="7481888" cy="6738938"/>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893763" y="2436813"/>
            <a:ext cx="8642350" cy="1430337"/>
          </a:xfrm>
          <a:ln>
            <a:solidFill>
              <a:srgbClr val="CC3300"/>
            </a:solidFill>
          </a:ln>
        </p:spPr>
        <p:txBody>
          <a:bodyPr/>
          <a:lstStyle/>
          <a:p>
            <a:pPr>
              <a:buFontTx/>
              <a:buChar char="•"/>
            </a:pPr>
            <a:r>
              <a:rPr lang="en-US" smtClean="0">
                <a:cs typeface="Times New Roman" pitchFamily="18" charset="0"/>
              </a:rPr>
              <a:t> RNA contains ribose as its sugar; DNA contains deoxyribose </a:t>
            </a:r>
          </a:p>
        </p:txBody>
      </p:sp>
      <p:sp>
        <p:nvSpPr>
          <p:cNvPr id="43011" name="Rectangle 3"/>
          <p:cNvSpPr>
            <a:spLocks noChangeArrowheads="1"/>
          </p:cNvSpPr>
          <p:nvPr/>
        </p:nvSpPr>
        <p:spPr bwMode="auto">
          <a:xfrm>
            <a:off x="741363" y="4418013"/>
            <a:ext cx="8982075" cy="1862137"/>
          </a:xfrm>
          <a:prstGeom prst="rect">
            <a:avLst/>
          </a:prstGeom>
          <a:noFill/>
          <a:ln w="38100">
            <a:solidFill>
              <a:srgbClr val="CC3300"/>
            </a:solidFill>
            <a:miter lim="800000"/>
            <a:headEnd/>
            <a:tailEnd/>
          </a:ln>
        </p:spPr>
        <p:txBody>
          <a:bodyPr lIns="101626" tIns="50813" rIns="101626" bIns="50813"/>
          <a:lstStyle/>
          <a:p>
            <a:pPr algn="ctr" defTabSz="1016000">
              <a:spcBef>
                <a:spcPct val="20000"/>
              </a:spcBef>
              <a:buFontTx/>
              <a:buChar char="•"/>
            </a:pPr>
            <a:r>
              <a:rPr lang="en-US" sz="3200">
                <a:solidFill>
                  <a:schemeClr val="bg1"/>
                </a:solidFill>
                <a:latin typeface="Arial" pitchFamily="34" charset="0"/>
                <a:cs typeface="Times New Roman" pitchFamily="18" charset="0"/>
              </a:rPr>
              <a:t> The C-5' position is the location of the    </a:t>
            </a:r>
          </a:p>
          <a:p>
            <a:pPr algn="ctr" defTabSz="1016000">
              <a:spcBef>
                <a:spcPct val="20000"/>
              </a:spcBef>
            </a:pPr>
            <a:r>
              <a:rPr lang="en-US" sz="3200">
                <a:solidFill>
                  <a:schemeClr val="bg1"/>
                </a:solidFill>
                <a:latin typeface="Arial" pitchFamily="34" charset="0"/>
                <a:cs typeface="Times New Roman" pitchFamily="18" charset="0"/>
              </a:rPr>
              <a:t>  phosphate group on a nucleotide.</a:t>
            </a:r>
          </a:p>
        </p:txBody>
      </p:sp>
      <p:sp>
        <p:nvSpPr>
          <p:cNvPr id="43012" name="Rectangle 4"/>
          <p:cNvSpPr>
            <a:spLocks noChangeArrowheads="1"/>
          </p:cNvSpPr>
          <p:nvPr/>
        </p:nvSpPr>
        <p:spPr bwMode="auto">
          <a:xfrm>
            <a:off x="665163" y="912813"/>
            <a:ext cx="9067800" cy="1219200"/>
          </a:xfrm>
          <a:prstGeom prst="rect">
            <a:avLst/>
          </a:prstGeom>
          <a:noFill/>
          <a:ln w="9525">
            <a:solidFill>
              <a:srgbClr val="CC3300"/>
            </a:solidFill>
            <a:miter lim="800000"/>
            <a:headEnd/>
            <a:tailEnd/>
          </a:ln>
        </p:spPr>
        <p:txBody>
          <a:bodyPr lIns="101626" tIns="50813" rIns="101626" bIns="50813"/>
          <a:lstStyle/>
          <a:p>
            <a:pPr algn="ctr" defTabSz="1016000">
              <a:spcBef>
                <a:spcPct val="20000"/>
              </a:spcBef>
              <a:buFontTx/>
              <a:buChar char="•"/>
            </a:pPr>
            <a:r>
              <a:rPr lang="en-US" sz="3200">
                <a:solidFill>
                  <a:schemeClr val="bg1"/>
                </a:solidFill>
                <a:latin typeface="Arial" pitchFamily="34" charset="0"/>
                <a:cs typeface="Times New Roman" pitchFamily="18" charset="0"/>
              </a:rPr>
              <a:t> DNA and RNA both contain A, C, and G, but only DNA contains T and only RNA contains 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subTitle" idx="1"/>
          </p:nvPr>
        </p:nvSpPr>
        <p:spPr>
          <a:xfrm>
            <a:off x="1017588" y="1608138"/>
            <a:ext cx="8642350" cy="1895475"/>
          </a:xfrm>
          <a:ln w="57150">
            <a:solidFill>
              <a:srgbClr val="CC3300"/>
            </a:solidFill>
          </a:ln>
        </p:spPr>
        <p:txBody>
          <a:bodyPr/>
          <a:lstStyle/>
          <a:p>
            <a:pPr>
              <a:buFontTx/>
              <a:buChar char="•"/>
            </a:pPr>
            <a:r>
              <a:rPr lang="en-US" smtClean="0">
                <a:cs typeface="Times New Roman" pitchFamily="18" charset="0"/>
              </a:rPr>
              <a:t> Nucleotides are linked by a phosphodiester bond between the phosphate group at the C-5' position and the OH group on the C-3' position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10_12a"/>
          <p:cNvPicPr>
            <a:picLocks noChangeAspect="1" noChangeArrowheads="1"/>
          </p:cNvPicPr>
          <p:nvPr/>
        </p:nvPicPr>
        <p:blipFill>
          <a:blip r:embed="rId3" cstate="print"/>
          <a:srcRect b="3072"/>
          <a:stretch>
            <a:fillRect/>
          </a:stretch>
        </p:blipFill>
        <p:spPr bwMode="auto">
          <a:xfrm>
            <a:off x="1355725" y="550863"/>
            <a:ext cx="8093075" cy="6767512"/>
          </a:xfrm>
          <a:prstGeom prst="rect">
            <a:avLst/>
          </a:prstGeom>
          <a:noFill/>
          <a:ln w="9525">
            <a:solidFill>
              <a:srgbClr val="CC3300"/>
            </a:solidFill>
            <a:miter lim="800000"/>
            <a:headEnd/>
            <a:tailEnd/>
          </a:ln>
        </p:spPr>
      </p:pic>
      <p:sp>
        <p:nvSpPr>
          <p:cNvPr id="45059" name="Rectangle 4"/>
          <p:cNvSpPr>
            <a:spLocks noChangeArrowheads="1"/>
          </p:cNvSpPr>
          <p:nvPr/>
        </p:nvSpPr>
        <p:spPr bwMode="auto">
          <a:xfrm>
            <a:off x="1525588" y="6369050"/>
            <a:ext cx="5054600" cy="823913"/>
          </a:xfrm>
          <a:prstGeom prst="rect">
            <a:avLst/>
          </a:prstGeom>
          <a:noFill/>
          <a:ln w="12700" cap="sq">
            <a:solidFill>
              <a:srgbClr val="CC3300"/>
            </a:solidFill>
            <a:miter lim="800000"/>
            <a:headEnd type="none" w="sm" len="sm"/>
            <a:tailEnd type="none" w="sm" len="sm"/>
          </a:ln>
        </p:spPr>
        <p:txBody>
          <a:bodyPr wrap="none" lIns="101626" tIns="50813" rIns="101626" bIns="50813">
            <a:spAutoFit/>
          </a:bodyPr>
          <a:lstStyle/>
          <a:p>
            <a:pPr algn="ctr" defTabSz="1016000" eaLnBrk="1" hangingPunct="1"/>
            <a:r>
              <a:rPr lang="en-US" sz="1600" b="1">
                <a:latin typeface="Times New Roman" pitchFamily="18" charset="0"/>
                <a:cs typeface="Arial" pitchFamily="34" charset="0"/>
              </a:rPr>
              <a:t>Nucleotides are linked by a phosphodiester bond between</a:t>
            </a:r>
          </a:p>
          <a:p>
            <a:pPr algn="ctr" defTabSz="1016000" eaLnBrk="1" hangingPunct="1"/>
            <a:r>
              <a:rPr lang="en-US" sz="1600" b="1">
                <a:latin typeface="Times New Roman" pitchFamily="18" charset="0"/>
                <a:cs typeface="Arial" pitchFamily="34" charset="0"/>
              </a:rPr>
              <a:t> the phosphate group at the C-5' position and the OH </a:t>
            </a:r>
          </a:p>
          <a:p>
            <a:pPr algn="ctr" defTabSz="1016000" eaLnBrk="1" hangingPunct="1"/>
            <a:r>
              <a:rPr lang="en-US" sz="1600" b="1">
                <a:latin typeface="Times New Roman" pitchFamily="18" charset="0"/>
                <a:cs typeface="Arial" pitchFamily="34" charset="0"/>
              </a:rPr>
              <a:t>group on the C-3' position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0_12b"/>
          <p:cNvPicPr>
            <a:picLocks noChangeAspect="1" noChangeArrowheads="1"/>
          </p:cNvPicPr>
          <p:nvPr/>
        </p:nvPicPr>
        <p:blipFill>
          <a:blip r:embed="rId3" cstate="print"/>
          <a:srcRect l="17999" b="6230"/>
          <a:stretch>
            <a:fillRect/>
          </a:stretch>
        </p:blipFill>
        <p:spPr bwMode="auto">
          <a:xfrm>
            <a:off x="1296988" y="1946275"/>
            <a:ext cx="8331200" cy="3579813"/>
          </a:xfrm>
          <a:prstGeom prst="rect">
            <a:avLst/>
          </a:prstGeom>
          <a:noFill/>
          <a:ln w="38100">
            <a:solidFill>
              <a:srgbClr val="0000FF"/>
            </a:solidFill>
            <a:miter lim="800000"/>
            <a:headEnd/>
            <a:tailEnd/>
          </a:ln>
        </p:spPr>
      </p:pic>
      <p:sp>
        <p:nvSpPr>
          <p:cNvPr id="46083" name="Text Box 3"/>
          <p:cNvSpPr txBox="1">
            <a:spLocks noChangeArrowheads="1"/>
          </p:cNvSpPr>
          <p:nvPr/>
        </p:nvSpPr>
        <p:spPr bwMode="auto">
          <a:xfrm>
            <a:off x="2259013" y="458788"/>
            <a:ext cx="5794375" cy="842962"/>
          </a:xfrm>
          <a:prstGeom prst="rect">
            <a:avLst/>
          </a:prstGeom>
          <a:gradFill rotWithShape="1">
            <a:gsLst>
              <a:gs pos="0">
                <a:schemeClr val="folHlink"/>
              </a:gs>
              <a:gs pos="100000">
                <a:schemeClr val="accent2"/>
              </a:gs>
            </a:gsLst>
            <a:lin ang="5400000" scaled="1"/>
          </a:gradFill>
          <a:ln w="57150" cap="sq">
            <a:solidFill>
              <a:srgbClr val="CC3300"/>
            </a:solidFill>
            <a:miter lim="800000"/>
            <a:headEnd type="none" w="sm" len="sm"/>
            <a:tailEnd type="none" w="sm" len="sm"/>
          </a:ln>
        </p:spPr>
        <p:txBody>
          <a:bodyPr wrap="none" lIns="101626" tIns="50813" rIns="101626" bIns="50813">
            <a:spAutoFit/>
          </a:bodyPr>
          <a:lstStyle/>
          <a:p>
            <a:pPr algn="ctr" defTabSz="1016000" eaLnBrk="1" hangingPunct="1"/>
            <a:r>
              <a:rPr kumimoji="1" lang="en-US" sz="4400" b="1">
                <a:latin typeface="Times New Roman" pitchFamily="18" charset="0"/>
                <a:cs typeface="Arial" pitchFamily="34" charset="0"/>
              </a:rPr>
              <a:t>A polynucleotide chain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0_14c"/>
          <p:cNvPicPr>
            <a:picLocks noChangeAspect="1" noChangeArrowheads="1"/>
          </p:cNvPicPr>
          <p:nvPr/>
        </p:nvPicPr>
        <p:blipFill>
          <a:blip r:embed="rId3" cstate="print"/>
          <a:srcRect b="3859"/>
          <a:stretch>
            <a:fillRect/>
          </a:stretch>
        </p:blipFill>
        <p:spPr bwMode="auto">
          <a:xfrm>
            <a:off x="1355725" y="2284413"/>
            <a:ext cx="8388350" cy="4813300"/>
          </a:xfrm>
          <a:prstGeom prst="rect">
            <a:avLst/>
          </a:prstGeom>
          <a:noFill/>
          <a:ln w="9525">
            <a:solidFill>
              <a:srgbClr val="CC3300"/>
            </a:solidFill>
            <a:miter lim="800000"/>
            <a:headEnd/>
            <a:tailEnd/>
          </a:ln>
        </p:spPr>
      </p:pic>
      <p:sp>
        <p:nvSpPr>
          <p:cNvPr id="47107" name="Rectangle 3"/>
          <p:cNvSpPr>
            <a:spLocks noChangeArrowheads="1"/>
          </p:cNvSpPr>
          <p:nvPr/>
        </p:nvSpPr>
        <p:spPr bwMode="auto">
          <a:xfrm>
            <a:off x="671513" y="314325"/>
            <a:ext cx="9280525" cy="1360488"/>
          </a:xfrm>
          <a:prstGeom prst="rect">
            <a:avLst/>
          </a:prstGeom>
          <a:gradFill rotWithShape="1">
            <a:gsLst>
              <a:gs pos="0">
                <a:schemeClr val="folHlink"/>
              </a:gs>
              <a:gs pos="100000">
                <a:schemeClr val="hlink"/>
              </a:gs>
            </a:gsLst>
            <a:lin ang="5400000" scaled="1"/>
          </a:gradFill>
          <a:ln w="12700" cap="sq">
            <a:solidFill>
              <a:srgbClr val="0000FF"/>
            </a:solidFill>
            <a:miter lim="800000"/>
            <a:headEnd type="none" w="sm" len="sm"/>
            <a:tailEnd type="none" w="sm" len="sm"/>
          </a:ln>
        </p:spPr>
        <p:txBody>
          <a:bodyPr wrap="none" lIns="101626" tIns="50813" rIns="101626" bIns="50813">
            <a:spAutoFit/>
          </a:bodyPr>
          <a:lstStyle/>
          <a:p>
            <a:pPr algn="ctr" defTabSz="1016000" eaLnBrk="1" hangingPunct="1">
              <a:spcBef>
                <a:spcPct val="30000"/>
              </a:spcBef>
            </a:pPr>
            <a:r>
              <a:rPr lang="en-US" sz="3600">
                <a:solidFill>
                  <a:srgbClr val="CC3300"/>
                </a:solidFill>
                <a:latin typeface="Times New Roman" pitchFamily="18" charset="0"/>
                <a:cs typeface="Arial" pitchFamily="34" charset="0"/>
              </a:rPr>
              <a:t>Antiparallel nature of the helix and the horizontal </a:t>
            </a:r>
          </a:p>
          <a:p>
            <a:pPr algn="ctr" defTabSz="1016000" eaLnBrk="1" hangingPunct="1">
              <a:spcBef>
                <a:spcPct val="30000"/>
              </a:spcBef>
            </a:pPr>
            <a:r>
              <a:rPr lang="en-US" sz="3600">
                <a:solidFill>
                  <a:srgbClr val="CC3300"/>
                </a:solidFill>
                <a:latin typeface="Times New Roman" pitchFamily="18" charset="0"/>
                <a:cs typeface="Arial" pitchFamily="34" charset="0"/>
              </a:rPr>
              <a:t>stacking of the bases.</a:t>
            </a:r>
            <a:endParaRPr lang="en-GB" sz="3600">
              <a:solidFill>
                <a:srgbClr val="CC3300"/>
              </a:solidFill>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subTitle" idx="1"/>
          </p:nvPr>
        </p:nvSpPr>
        <p:spPr>
          <a:xfrm>
            <a:off x="931863" y="930275"/>
            <a:ext cx="8642350" cy="3182938"/>
          </a:xfrm>
          <a:ln w="57150">
            <a:solidFill>
              <a:srgbClr val="CC3300"/>
            </a:solidFill>
          </a:ln>
        </p:spPr>
        <p:txBody>
          <a:bodyPr/>
          <a:lstStyle/>
          <a:p>
            <a:pPr>
              <a:buFontTx/>
              <a:buChar char="•"/>
            </a:pPr>
            <a:r>
              <a:rPr lang="en-US" smtClean="0">
                <a:cs typeface="Times New Roman" pitchFamily="18" charset="0"/>
              </a:rPr>
              <a:t> Watson and Crick proposed DNA is a double helix in which the two strands are antiparallel and the bases are stacked on one another. The two strands are connected by A-T and G-C base pairing and there are 10 base pairs per helix turn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0_14"/>
          <p:cNvPicPr>
            <a:picLocks noChangeAspect="1" noChangeArrowheads="1"/>
          </p:cNvPicPr>
          <p:nvPr/>
        </p:nvPicPr>
        <p:blipFill>
          <a:blip r:embed="rId3" cstate="print"/>
          <a:srcRect b="3065"/>
          <a:stretch>
            <a:fillRect/>
          </a:stretch>
        </p:blipFill>
        <p:spPr bwMode="auto">
          <a:xfrm>
            <a:off x="2287588" y="987425"/>
            <a:ext cx="5811837" cy="6375400"/>
          </a:xfrm>
          <a:prstGeom prst="rect">
            <a:avLst/>
          </a:prstGeom>
          <a:noFill/>
          <a:ln w="9525">
            <a:solidFill>
              <a:srgbClr val="CC3300"/>
            </a:solidFill>
            <a:miter lim="800000"/>
            <a:headEnd/>
            <a:tailEnd/>
          </a:ln>
        </p:spPr>
      </p:pic>
      <p:sp>
        <p:nvSpPr>
          <p:cNvPr id="49155" name="Rectangle 3"/>
          <p:cNvSpPr>
            <a:spLocks noChangeArrowheads="1"/>
          </p:cNvSpPr>
          <p:nvPr/>
        </p:nvSpPr>
        <p:spPr bwMode="auto">
          <a:xfrm>
            <a:off x="1093788" y="254000"/>
            <a:ext cx="7981950" cy="522288"/>
          </a:xfrm>
          <a:prstGeom prst="rect">
            <a:avLst/>
          </a:prstGeom>
          <a:gradFill rotWithShape="1">
            <a:gsLst>
              <a:gs pos="0">
                <a:schemeClr val="folHlink"/>
              </a:gs>
              <a:gs pos="100000">
                <a:schemeClr val="bg1"/>
              </a:gs>
            </a:gsLst>
            <a:lin ang="5400000" scaled="1"/>
          </a:gradFill>
          <a:ln w="12700" cap="sq">
            <a:solidFill>
              <a:srgbClr val="0000FF"/>
            </a:solidFill>
            <a:miter lim="800000"/>
            <a:headEnd type="none" w="sm" len="sm"/>
            <a:tailEnd type="none" w="sm" len="sm"/>
          </a:ln>
        </p:spPr>
        <p:txBody>
          <a:bodyPr wrap="none" lIns="101626" tIns="50813" rIns="101626" bIns="50813">
            <a:spAutoFit/>
          </a:bodyPr>
          <a:lstStyle/>
          <a:p>
            <a:pPr algn="ctr" defTabSz="1016000" eaLnBrk="1" hangingPunct="1"/>
            <a:r>
              <a:rPr lang="en-US" sz="2700">
                <a:solidFill>
                  <a:srgbClr val="CC3300"/>
                </a:solidFill>
                <a:latin typeface="Times New Roman" pitchFamily="18" charset="0"/>
                <a:cs typeface="Arial" pitchFamily="34" charset="0"/>
              </a:rPr>
              <a:t>The DNA double helix as proposed by Watson and Crick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0_14b"/>
          <p:cNvPicPr>
            <a:picLocks noChangeAspect="1" noChangeArrowheads="1"/>
          </p:cNvPicPr>
          <p:nvPr/>
        </p:nvPicPr>
        <p:blipFill>
          <a:blip r:embed="rId3" cstate="print"/>
          <a:srcRect b="3072"/>
          <a:stretch>
            <a:fillRect/>
          </a:stretch>
        </p:blipFill>
        <p:spPr bwMode="auto">
          <a:xfrm>
            <a:off x="3536950" y="592138"/>
            <a:ext cx="3387725" cy="6794500"/>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h8f39"/>
          <p:cNvPicPr>
            <a:picLocks noChangeAspect="1" noChangeArrowheads="1"/>
          </p:cNvPicPr>
          <p:nvPr/>
        </p:nvPicPr>
        <p:blipFill>
          <a:blip r:embed="rId3" cstate="print"/>
          <a:srcRect/>
          <a:stretch>
            <a:fillRect/>
          </a:stretch>
        </p:blipFill>
        <p:spPr bwMode="auto">
          <a:xfrm>
            <a:off x="931863" y="1184275"/>
            <a:ext cx="8356600" cy="5981700"/>
          </a:xfrm>
          <a:prstGeom prst="rect">
            <a:avLst/>
          </a:prstGeom>
          <a:noFill/>
          <a:ln w="76200">
            <a:solidFill>
              <a:srgbClr val="0000FF"/>
            </a:solidFill>
            <a:miter lim="800000"/>
            <a:headEnd/>
            <a:tailEnd/>
          </a:ln>
        </p:spPr>
      </p:pic>
      <p:sp>
        <p:nvSpPr>
          <p:cNvPr id="73731" name="Text Box 3"/>
          <p:cNvSpPr txBox="1">
            <a:spLocks noChangeArrowheads="1"/>
          </p:cNvSpPr>
          <p:nvPr/>
        </p:nvSpPr>
        <p:spPr bwMode="auto">
          <a:xfrm>
            <a:off x="2298700" y="338138"/>
            <a:ext cx="5235575" cy="522287"/>
          </a:xfrm>
          <a:prstGeom prst="rect">
            <a:avLst/>
          </a:prstGeom>
          <a:gradFill rotWithShape="1">
            <a:gsLst>
              <a:gs pos="0">
                <a:schemeClr val="folHlink"/>
              </a:gs>
              <a:gs pos="100000">
                <a:schemeClr val="bg1"/>
              </a:gs>
            </a:gsLst>
            <a:lin ang="5400000" scaled="1"/>
          </a:gradFill>
          <a:ln w="12700" cap="sq">
            <a:solidFill>
              <a:srgbClr val="0000FF"/>
            </a:solidFill>
            <a:miter lim="800000"/>
            <a:headEnd type="none" w="sm" len="sm"/>
            <a:tailEnd type="none" w="sm" len="sm"/>
          </a:ln>
        </p:spPr>
        <p:txBody>
          <a:bodyPr wrap="none" lIns="101626" tIns="50813" rIns="101626" bIns="50813">
            <a:spAutoFit/>
          </a:bodyPr>
          <a:lstStyle/>
          <a:p>
            <a:pPr algn="ctr" defTabSz="1016000" eaLnBrk="1" hangingPunct="1"/>
            <a:r>
              <a:rPr kumimoji="1" lang="en-US" sz="2700" b="1">
                <a:latin typeface="Times New Roman" pitchFamily="18" charset="0"/>
                <a:cs typeface="Arial" pitchFamily="34" charset="0"/>
              </a:rPr>
              <a:t>Polymerase Chain Reaction (PCR)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0_01"/>
          <p:cNvPicPr>
            <a:picLocks noChangeAspect="1" noChangeArrowheads="1"/>
          </p:cNvPicPr>
          <p:nvPr/>
        </p:nvPicPr>
        <p:blipFill>
          <a:blip r:embed="rId3" cstate="print"/>
          <a:srcRect b="3079"/>
          <a:stretch>
            <a:fillRect/>
          </a:stretch>
        </p:blipFill>
        <p:spPr bwMode="auto">
          <a:xfrm>
            <a:off x="1779588" y="423863"/>
            <a:ext cx="7080250" cy="6724650"/>
          </a:xfrm>
          <a:prstGeom prst="rect">
            <a:avLst/>
          </a:prstGeom>
          <a:noFill/>
          <a:ln w="57150">
            <a:solidFill>
              <a:srgbClr val="CC33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847725" y="1778000"/>
            <a:ext cx="8642350" cy="2573338"/>
          </a:xfrm>
          <a:ln w="57150">
            <a:solidFill>
              <a:srgbClr val="CC3300"/>
            </a:solidFill>
          </a:ln>
        </p:spPr>
        <p:txBody>
          <a:bodyPr/>
          <a:lstStyle/>
          <a:p>
            <a:r>
              <a:rPr lang="en-US" smtClean="0">
                <a:cs typeface="Times New Roman" pitchFamily="18" charset="0"/>
              </a:rPr>
              <a:t>Knowledge of Nucleic Acid Chemistry Is Essential to the Understanding of DNA Structure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017588" y="1438275"/>
            <a:ext cx="8642350" cy="1912938"/>
          </a:xfrm>
          <a:ln w="38100">
            <a:solidFill>
              <a:srgbClr val="CC3300"/>
            </a:solidFill>
          </a:ln>
        </p:spPr>
        <p:txBody>
          <a:bodyPr/>
          <a:lstStyle/>
          <a:p>
            <a:pPr>
              <a:buFontTx/>
              <a:buChar char="•"/>
            </a:pPr>
            <a:r>
              <a:rPr lang="en-US" smtClean="0">
                <a:cs typeface="Times New Roman" pitchFamily="18" charset="0"/>
              </a:rPr>
              <a:t> Nucleotides are the building blocks of DNA. They consist of a nitrogenous base, a pentose sugar, and a phosphate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1017588" y="1270000"/>
            <a:ext cx="8642350" cy="1776413"/>
          </a:xfrm>
          <a:ln w="57150">
            <a:solidFill>
              <a:srgbClr val="CC3300"/>
            </a:solidFill>
          </a:ln>
        </p:spPr>
        <p:txBody>
          <a:bodyPr/>
          <a:lstStyle/>
          <a:p>
            <a:pPr>
              <a:buFontTx/>
              <a:buChar char="•"/>
            </a:pPr>
            <a:r>
              <a:rPr lang="en-US" smtClean="0">
                <a:cs typeface="Times New Roman" pitchFamily="18" charset="0"/>
              </a:rPr>
              <a:t> A nucleoside contains the nitrogenous base and the pentose sugar. A nucleotide is a nucleoside with a phosphate group added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p:txBody>
          <a:bodyPr/>
          <a:lstStyle/>
          <a:p>
            <a:pPr lvl="1"/>
            <a:endParaRPr lang="en-GB" smtClean="0"/>
          </a:p>
        </p:txBody>
      </p:sp>
      <p:pic>
        <p:nvPicPr>
          <p:cNvPr id="37891" name="Picture 3" descr="10_02"/>
          <p:cNvPicPr>
            <a:picLocks noChangeAspect="1" noChangeArrowheads="1"/>
          </p:cNvPicPr>
          <p:nvPr/>
        </p:nvPicPr>
        <p:blipFill>
          <a:blip r:embed="rId3" cstate="print"/>
          <a:srcRect b="3087"/>
          <a:stretch>
            <a:fillRect/>
          </a:stretch>
        </p:blipFill>
        <p:spPr bwMode="auto">
          <a:xfrm>
            <a:off x="762000" y="592138"/>
            <a:ext cx="8990013" cy="6596062"/>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931863" y="1354138"/>
            <a:ext cx="8642350" cy="2378075"/>
          </a:xfrm>
          <a:ln w="57150">
            <a:solidFill>
              <a:srgbClr val="CC3300"/>
            </a:solidFill>
          </a:ln>
        </p:spPr>
        <p:txBody>
          <a:bodyPr/>
          <a:lstStyle/>
          <a:p>
            <a:pPr>
              <a:buFontTx/>
              <a:buChar char="•"/>
            </a:pPr>
            <a:r>
              <a:rPr lang="en-US" smtClean="0">
                <a:cs typeface="Times New Roman" pitchFamily="18" charset="0"/>
              </a:rPr>
              <a:t> The nitrogenous bases can be purines or pyrimidines. The purines are adenine (A) and guanine (G). The pyrimidines are cytosine (C), thymine (T), and uracil (U)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0_09"/>
          <p:cNvPicPr>
            <a:picLocks noChangeAspect="1" noChangeArrowheads="1"/>
          </p:cNvPicPr>
          <p:nvPr/>
        </p:nvPicPr>
        <p:blipFill>
          <a:blip r:embed="rId3" cstate="print"/>
          <a:srcRect b="3087"/>
          <a:stretch>
            <a:fillRect/>
          </a:stretch>
        </p:blipFill>
        <p:spPr bwMode="auto">
          <a:xfrm>
            <a:off x="1185863" y="592138"/>
            <a:ext cx="8085137" cy="6707187"/>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0_11"/>
          <p:cNvPicPr>
            <a:picLocks noChangeAspect="1" noChangeArrowheads="1"/>
          </p:cNvPicPr>
          <p:nvPr/>
        </p:nvPicPr>
        <p:blipFill>
          <a:blip r:embed="rId3" cstate="print"/>
          <a:srcRect b="5420"/>
          <a:stretch>
            <a:fillRect/>
          </a:stretch>
        </p:blipFill>
        <p:spPr bwMode="auto">
          <a:xfrm>
            <a:off x="593725" y="1862138"/>
            <a:ext cx="9320213" cy="3771900"/>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4498</TotalTime>
  <Words>843</Words>
  <Application>Microsoft Office PowerPoint</Application>
  <PresentationFormat>Custom</PresentationFormat>
  <Paragraphs>48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PowerPoint Presentation</vt:lpstr>
      <vt:lpstr>PowerPoint Presentation</vt:lpstr>
      <vt:lpstr>Knowledge of Nucleic Acid Chemistry Is Essential to the Understanding of DNA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Simon &amp; Schuster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Erik Unhjem</dc:creator>
  <cp:lastModifiedBy>Ullah, Hemayet</cp:lastModifiedBy>
  <cp:revision>147</cp:revision>
  <dcterms:created xsi:type="dcterms:W3CDTF">2001-03-19T16:24:52Z</dcterms:created>
  <dcterms:modified xsi:type="dcterms:W3CDTF">2013-07-11T03:07:03Z</dcterms:modified>
</cp:coreProperties>
</file>