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81" r:id="rId2"/>
  </p:sldMasterIdLst>
  <p:notesMasterIdLst>
    <p:notesMasterId r:id="rId39"/>
  </p:notesMasterIdLst>
  <p:handoutMasterIdLst>
    <p:handoutMasterId r:id="rId40"/>
  </p:handoutMasterIdLst>
  <p:sldIdLst>
    <p:sldId id="411" r:id="rId3"/>
    <p:sldId id="290" r:id="rId4"/>
    <p:sldId id="312" r:id="rId5"/>
    <p:sldId id="376" r:id="rId6"/>
    <p:sldId id="328" r:id="rId7"/>
    <p:sldId id="329" r:id="rId8"/>
    <p:sldId id="383" r:id="rId9"/>
    <p:sldId id="336" r:id="rId10"/>
    <p:sldId id="338" r:id="rId11"/>
    <p:sldId id="318" r:id="rId12"/>
    <p:sldId id="319" r:id="rId13"/>
    <p:sldId id="288" r:id="rId14"/>
    <p:sldId id="414" r:id="rId15"/>
    <p:sldId id="434" r:id="rId16"/>
    <p:sldId id="435" r:id="rId17"/>
    <p:sldId id="436" r:id="rId18"/>
    <p:sldId id="437" r:id="rId19"/>
    <p:sldId id="439" r:id="rId20"/>
    <p:sldId id="440" r:id="rId21"/>
    <p:sldId id="441" r:id="rId22"/>
    <p:sldId id="442" r:id="rId23"/>
    <p:sldId id="443" r:id="rId24"/>
    <p:sldId id="444" r:id="rId25"/>
    <p:sldId id="447" r:id="rId26"/>
    <p:sldId id="448" r:id="rId27"/>
    <p:sldId id="424" r:id="rId28"/>
    <p:sldId id="467" r:id="rId29"/>
    <p:sldId id="468" r:id="rId30"/>
    <p:sldId id="471" r:id="rId31"/>
    <p:sldId id="472" r:id="rId32"/>
    <p:sldId id="473" r:id="rId33"/>
    <p:sldId id="474" r:id="rId34"/>
    <p:sldId id="475" r:id="rId35"/>
    <p:sldId id="466" r:id="rId36"/>
    <p:sldId id="469" r:id="rId37"/>
    <p:sldId id="470" r:id="rId38"/>
  </p:sldIdLst>
  <p:sldSz cx="9144000" cy="6858000" type="screen4x3"/>
  <p:notesSz cx="6858000" cy="9144000"/>
  <p:defaultTextStyle>
    <a:defPPr>
      <a:defRPr lang="en-US"/>
    </a:defPPr>
    <a:lvl1pPr algn="ctr" rtl="0" fontAlgn="base">
      <a:spcBef>
        <a:spcPct val="0"/>
      </a:spcBef>
      <a:spcAft>
        <a:spcPct val="0"/>
      </a:spcAft>
      <a:defRPr kumimoji="1" sz="2400" kern="1200">
        <a:solidFill>
          <a:schemeClr val="tx1"/>
        </a:solidFill>
        <a:latin typeface="Times New Roman" pitchFamily="18" charset="0"/>
        <a:ea typeface="+mn-ea"/>
        <a:cs typeface="Arial" pitchFamily="34" charset="0"/>
      </a:defRPr>
    </a:lvl1pPr>
    <a:lvl2pPr marL="457200" algn="ctr" rtl="0" fontAlgn="base">
      <a:spcBef>
        <a:spcPct val="0"/>
      </a:spcBef>
      <a:spcAft>
        <a:spcPct val="0"/>
      </a:spcAft>
      <a:defRPr kumimoji="1" sz="2400" kern="1200">
        <a:solidFill>
          <a:schemeClr val="tx1"/>
        </a:solidFill>
        <a:latin typeface="Times New Roman" pitchFamily="18" charset="0"/>
        <a:ea typeface="+mn-ea"/>
        <a:cs typeface="Arial" pitchFamily="34" charset="0"/>
      </a:defRPr>
    </a:lvl2pPr>
    <a:lvl3pPr marL="914400" algn="ctr" rtl="0" fontAlgn="base">
      <a:spcBef>
        <a:spcPct val="0"/>
      </a:spcBef>
      <a:spcAft>
        <a:spcPct val="0"/>
      </a:spcAft>
      <a:defRPr kumimoji="1" sz="2400" kern="1200">
        <a:solidFill>
          <a:schemeClr val="tx1"/>
        </a:solidFill>
        <a:latin typeface="Times New Roman" pitchFamily="18" charset="0"/>
        <a:ea typeface="+mn-ea"/>
        <a:cs typeface="Arial" pitchFamily="34" charset="0"/>
      </a:defRPr>
    </a:lvl3pPr>
    <a:lvl4pPr marL="1371600" algn="ctr" rtl="0" fontAlgn="base">
      <a:spcBef>
        <a:spcPct val="0"/>
      </a:spcBef>
      <a:spcAft>
        <a:spcPct val="0"/>
      </a:spcAft>
      <a:defRPr kumimoji="1" sz="2400" kern="1200">
        <a:solidFill>
          <a:schemeClr val="tx1"/>
        </a:solidFill>
        <a:latin typeface="Times New Roman" pitchFamily="18" charset="0"/>
        <a:ea typeface="+mn-ea"/>
        <a:cs typeface="Arial" pitchFamily="34" charset="0"/>
      </a:defRPr>
    </a:lvl4pPr>
    <a:lvl5pPr marL="1828800" algn="ctr" rtl="0" fontAlgn="base">
      <a:spcBef>
        <a:spcPct val="0"/>
      </a:spcBef>
      <a:spcAft>
        <a:spcPct val="0"/>
      </a:spcAft>
      <a:defRPr kumimoji="1" sz="2400" kern="1200">
        <a:solidFill>
          <a:schemeClr val="tx1"/>
        </a:solidFill>
        <a:latin typeface="Times New Roman" pitchFamily="18" charset="0"/>
        <a:ea typeface="+mn-ea"/>
        <a:cs typeface="Arial" pitchFamily="34" charset="0"/>
      </a:defRPr>
    </a:lvl5pPr>
    <a:lvl6pPr marL="2286000" algn="l" defTabSz="914400" rtl="0" eaLnBrk="1" latinLnBrk="0" hangingPunct="1">
      <a:defRPr kumimoji="1" sz="2400" kern="1200">
        <a:solidFill>
          <a:schemeClr val="tx1"/>
        </a:solidFill>
        <a:latin typeface="Times New Roman" pitchFamily="18" charset="0"/>
        <a:ea typeface="+mn-ea"/>
        <a:cs typeface="Arial" pitchFamily="34" charset="0"/>
      </a:defRPr>
    </a:lvl6pPr>
    <a:lvl7pPr marL="2743200" algn="l" defTabSz="914400" rtl="0" eaLnBrk="1" latinLnBrk="0" hangingPunct="1">
      <a:defRPr kumimoji="1" sz="2400" kern="1200">
        <a:solidFill>
          <a:schemeClr val="tx1"/>
        </a:solidFill>
        <a:latin typeface="Times New Roman" pitchFamily="18" charset="0"/>
        <a:ea typeface="+mn-ea"/>
        <a:cs typeface="Arial" pitchFamily="34" charset="0"/>
      </a:defRPr>
    </a:lvl7pPr>
    <a:lvl8pPr marL="3200400" algn="l" defTabSz="914400" rtl="0" eaLnBrk="1" latinLnBrk="0" hangingPunct="1">
      <a:defRPr kumimoji="1" sz="2400" kern="1200">
        <a:solidFill>
          <a:schemeClr val="tx1"/>
        </a:solidFill>
        <a:latin typeface="Times New Roman" pitchFamily="18" charset="0"/>
        <a:ea typeface="+mn-ea"/>
        <a:cs typeface="Arial" pitchFamily="34" charset="0"/>
      </a:defRPr>
    </a:lvl8pPr>
    <a:lvl9pPr marL="3657600" algn="l" defTabSz="914400" rtl="0" eaLnBrk="1" latinLnBrk="0" hangingPunct="1">
      <a:defRPr kumimoji="1"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3300"/>
    <a:srgbClr val="00CC66"/>
    <a:srgbClr val="FF3399"/>
    <a:srgbClr val="0000FF"/>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228" autoAdjust="0"/>
    <p:restoredTop sz="94660"/>
  </p:normalViewPr>
  <p:slideViewPr>
    <p:cSldViewPr>
      <p:cViewPr varScale="1">
        <p:scale>
          <a:sx n="74" d="100"/>
          <a:sy n="74" d="100"/>
        </p:scale>
        <p:origin x="-11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2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200" smtClean="0">
                <a:latin typeface="Arial" charset="0"/>
                <a:cs typeface="Arial" charset="0"/>
              </a:defRPr>
            </a:lvl1pPr>
          </a:lstStyle>
          <a:p>
            <a:pPr>
              <a:defRPr/>
            </a:pPr>
            <a:endParaRPr lang="en-US"/>
          </a:p>
        </p:txBody>
      </p:sp>
      <p:sp>
        <p:nvSpPr>
          <p:cNvPr id="3584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smtClean="0">
                <a:latin typeface="Arial" charset="0"/>
                <a:cs typeface="Arial" charset="0"/>
              </a:defRPr>
            </a:lvl1pPr>
          </a:lstStyle>
          <a:p>
            <a:pPr>
              <a:defRPr/>
            </a:pPr>
            <a:endParaRPr lang="en-US"/>
          </a:p>
        </p:txBody>
      </p:sp>
      <p:sp>
        <p:nvSpPr>
          <p:cNvPr id="3584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smtClean="0">
                <a:latin typeface="Arial" charset="0"/>
                <a:cs typeface="Arial" charset="0"/>
              </a:defRPr>
            </a:lvl1pPr>
          </a:lstStyle>
          <a:p>
            <a:pPr>
              <a:defRPr/>
            </a:pPr>
            <a:endParaRPr lang="en-US"/>
          </a:p>
        </p:txBody>
      </p:sp>
      <p:sp>
        <p:nvSpPr>
          <p:cNvPr id="3584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smtClean="0">
                <a:latin typeface="Arial" charset="0"/>
                <a:cs typeface="Arial" charset="0"/>
              </a:defRPr>
            </a:lvl1pPr>
          </a:lstStyle>
          <a:p>
            <a:pPr>
              <a:defRPr/>
            </a:pPr>
            <a:fld id="{4817837E-4309-4F1E-BA22-C30157C7002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200" smtClean="0">
                <a:latin typeface="Arial" charset="0"/>
                <a:cs typeface="Arial" charset="0"/>
              </a:defRPr>
            </a:lvl1pPr>
          </a:lstStyle>
          <a:p>
            <a:pPr>
              <a:defRPr/>
            </a:pPr>
            <a:endParaRPr lang="en-US"/>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smtClean="0">
                <a:latin typeface="Arial" charset="0"/>
                <a:cs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smtClean="0">
                <a:latin typeface="Arial" charset="0"/>
                <a:cs typeface="Arial" charset="0"/>
              </a:defRPr>
            </a:lvl1pPr>
          </a:lstStyle>
          <a:p>
            <a:pPr>
              <a:defRPr/>
            </a:pPr>
            <a:endParaRPr 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smtClean="0">
                <a:latin typeface="Arial" charset="0"/>
                <a:cs typeface="Arial" charset="0"/>
              </a:defRPr>
            </a:lvl1pPr>
          </a:lstStyle>
          <a:p>
            <a:pPr>
              <a:defRPr/>
            </a:pPr>
            <a:fld id="{B76E2ACA-B436-4F8D-B2DA-3333224CFC8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2F647C9-4A03-43C8-84A3-88CE946BA963}" type="slidenum">
              <a:rPr lang="en-US">
                <a:latin typeface="Arial" pitchFamily="34" charset="0"/>
                <a:cs typeface="Arial" pitchFamily="34" charset="0"/>
              </a:rPr>
              <a:pPr/>
              <a:t>1</a:t>
            </a:fld>
            <a:endParaRPr lang="en-US">
              <a:latin typeface="Arial" pitchFamily="34" charset="0"/>
              <a:cs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E339F6F-BBE9-476C-AAB9-C8973FB49B53}" type="slidenum">
              <a:rPr lang="en-US">
                <a:latin typeface="Arial" pitchFamily="34" charset="0"/>
                <a:cs typeface="Arial" pitchFamily="34" charset="0"/>
              </a:rPr>
              <a:pPr/>
              <a:t>10</a:t>
            </a:fld>
            <a:endParaRPr lang="en-US">
              <a:latin typeface="Arial" pitchFamily="34" charset="0"/>
              <a:cs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6BCD53C-4F99-4B1B-9DC7-AEB8D1C49147}" type="slidenum">
              <a:rPr lang="en-US">
                <a:latin typeface="Arial" pitchFamily="34" charset="0"/>
                <a:cs typeface="Arial" pitchFamily="34" charset="0"/>
              </a:rPr>
              <a:pPr/>
              <a:t>11</a:t>
            </a:fld>
            <a:endParaRPr lang="en-US">
              <a:latin typeface="Arial" pitchFamily="34" charset="0"/>
              <a:cs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8D209A7-BF58-47FF-A8F9-0F86C9E785E0}" type="slidenum">
              <a:rPr lang="en-US">
                <a:latin typeface="Arial" pitchFamily="34" charset="0"/>
                <a:cs typeface="Arial" pitchFamily="34" charset="0"/>
              </a:rPr>
              <a:pPr/>
              <a:t>12</a:t>
            </a:fld>
            <a:endParaRPr lang="en-US">
              <a:latin typeface="Arial" pitchFamily="34" charset="0"/>
              <a:cs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68524FE-F6EC-4F98-96F7-AABB8E7682AE}" type="slidenum">
              <a:rPr lang="en-US">
                <a:latin typeface="Arial" pitchFamily="34" charset="0"/>
                <a:cs typeface="Arial" pitchFamily="34" charset="0"/>
              </a:rPr>
              <a:pPr/>
              <a:t>13</a:t>
            </a:fld>
            <a:endParaRPr lang="en-US">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xfrm>
            <a:off x="914400" y="4343400"/>
            <a:ext cx="5029200" cy="4114800"/>
          </a:xfrm>
          <a:noFill/>
          <a:ln/>
        </p:spPr>
        <p:txBody>
          <a:bodyPr/>
          <a:lstStyle/>
          <a:p>
            <a:r>
              <a:rPr lang="it-IT" smtClean="0">
                <a:latin typeface="Arial" pitchFamily="34" charset="0"/>
                <a:cs typeface="Arial" pitchFamily="34" charset="0"/>
              </a:rPr>
              <a:t>Figure 10-21 </a:t>
            </a:r>
            <a:r>
              <a:rPr lang="en-US" smtClean="0">
                <a:latin typeface="Arial" pitchFamily="34" charset="0"/>
                <a:cs typeface="Arial" pitchFamily="34" charset="0"/>
              </a:rPr>
              <a:t>Diagrammatic representation of the process of molecular hybridization between DNA fragments and RNA that has been transcribed on one of the single-stranded fragments.</a:t>
            </a:r>
            <a:endParaRPr lang="en-GB"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914400" y="4343400"/>
            <a:ext cx="5029200" cy="4114800"/>
          </a:xfrm>
          <a:noFill/>
          <a:ln/>
        </p:spPr>
        <p:txBody>
          <a:bodyPr/>
          <a:lstStyle/>
          <a:p>
            <a:r>
              <a:rPr lang="it-IT" smtClean="0">
                <a:latin typeface="Arial" pitchFamily="34" charset="0"/>
                <a:cs typeface="Arial" pitchFamily="34" charset="0"/>
              </a:rPr>
              <a:t>Figure 10-27 </a:t>
            </a:r>
            <a:r>
              <a:rPr lang="en-US" smtClean="0">
                <a:latin typeface="Arial" pitchFamily="34" charset="0"/>
                <a:cs typeface="Arial" pitchFamily="34" charset="0"/>
              </a:rPr>
              <a:t>Electrophoretic separation of a mixture of DNA fragments that vary in length. The photograph shows an agarose gel with DNA bands corresponding to the diagram.</a:t>
            </a:r>
            <a:endParaRPr lang="en-GB"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9C0D956-8029-46EE-B7B4-130D08747A09}" type="slidenum">
              <a:rPr lang="en-US">
                <a:latin typeface="Arial" pitchFamily="34" charset="0"/>
                <a:cs typeface="Arial" pitchFamily="34" charset="0"/>
              </a:rPr>
              <a:pPr/>
              <a:t>2</a:t>
            </a:fld>
            <a:endParaRPr lang="en-US">
              <a:latin typeface="Arial" pitchFamily="34" charset="0"/>
              <a:cs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a:ln/>
        </p:spPr>
        <p:txBody>
          <a:bodyPr/>
          <a:lstStyle/>
          <a:p>
            <a:pPr eaLnBrk="1" hangingPunct="1"/>
            <a:r>
              <a:rPr lang="it-IT" smtClean="0">
                <a:latin typeface="Arial" pitchFamily="34" charset="0"/>
                <a:cs typeface="Arial" pitchFamily="34" charset="0"/>
              </a:rPr>
              <a:t>Figure 10-1 </a:t>
            </a:r>
            <a:r>
              <a:rPr lang="en-US" smtClean="0">
                <a:latin typeface="Arial" pitchFamily="34" charset="0"/>
                <a:cs typeface="Arial" pitchFamily="34" charset="0"/>
              </a:rPr>
              <a:t>Simplified view of the central dogma describing information flow involving DNA, RNA, and proteins within cells.</a:t>
            </a:r>
            <a:endParaRPr lang="en-GB"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D394D60-12DA-4180-AAB6-80F91DB59987}" type="slidenum">
              <a:rPr kumimoji="0" lang="en-US" sz="1200">
                <a:latin typeface="Arial" pitchFamily="34" charset="0"/>
              </a:rPr>
              <a:pPr algn="r"/>
              <a:t>24</a:t>
            </a:fld>
            <a:endParaRPr kumimoji="0" lang="en-US" sz="1200">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4D76330-62F9-4DAB-AC27-5EAB4D21CA54}" type="slidenum">
              <a:rPr kumimoji="0" lang="en-US" sz="1200">
                <a:latin typeface="Arial" pitchFamily="34" charset="0"/>
              </a:rPr>
              <a:pPr algn="r"/>
              <a:t>25</a:t>
            </a:fld>
            <a:endParaRPr kumimoji="0" lang="en-US" sz="1200">
              <a:latin typeface="Arial"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1D51975-4B9A-4EDD-8A6C-A140ABCBAC63}" type="slidenum">
              <a:rPr lang="en-US">
                <a:latin typeface="Arial" pitchFamily="34" charset="0"/>
                <a:cs typeface="Arial" pitchFamily="34" charset="0"/>
              </a:rPr>
              <a:pPr/>
              <a:t>3</a:t>
            </a:fld>
            <a:endParaRPr lang="en-US">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D33B451-DE4A-45E6-827D-D4805B973C40}" type="slidenum">
              <a:rPr lang="en-US">
                <a:latin typeface="Arial" pitchFamily="34" charset="0"/>
                <a:cs typeface="Arial" pitchFamily="34" charset="0"/>
              </a:rPr>
              <a:pPr/>
              <a:t>4</a:t>
            </a:fld>
            <a:endParaRPr lang="en-US">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a:ln/>
        </p:spPr>
        <p:txBody>
          <a:bodyPr/>
          <a:lstStyle/>
          <a:p>
            <a:pPr eaLnBrk="1" hangingPunct="1"/>
            <a:r>
              <a:rPr lang="it-IT" smtClean="0">
                <a:latin typeface="Arial" pitchFamily="34" charset="0"/>
                <a:cs typeface="Arial" pitchFamily="34" charset="0"/>
              </a:rPr>
              <a:t>Figure 10-2 </a:t>
            </a:r>
            <a:r>
              <a:rPr lang="en-US" smtClean="0">
                <a:latin typeface="Arial" pitchFamily="34" charset="0"/>
                <a:cs typeface="Arial" pitchFamily="34" charset="0"/>
              </a:rPr>
              <a:t>Diagrammatic depiction of Levene’s proposed tetranucleotide containing one molecule each of the four nitrogenous bases: adenine (A), thymine (T), guanine (G), and cytosine (C). Each block represents a nitrogenous base. Other potential sequences of four nucleotides are possible.</a:t>
            </a:r>
            <a:endParaRPr lang="en-GB"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A2B7835-0F3A-45C9-B8C3-F410A348F2CD}" type="slidenum">
              <a:rPr lang="en-US">
                <a:latin typeface="Arial" pitchFamily="34" charset="0"/>
                <a:cs typeface="Arial" pitchFamily="34" charset="0"/>
              </a:rPr>
              <a:pPr/>
              <a:t>5</a:t>
            </a:fld>
            <a:endParaRPr lang="en-US">
              <a:latin typeface="Arial" pitchFamily="34" charset="0"/>
              <a:cs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a:ln/>
        </p:spPr>
        <p:txBody>
          <a:bodyPr/>
          <a:lstStyle/>
          <a:p>
            <a:pPr eaLnBrk="1" hangingPunct="1"/>
            <a:r>
              <a:rPr lang="it-IT" smtClean="0">
                <a:latin typeface="Arial" pitchFamily="34" charset="0"/>
                <a:cs typeface="Arial" pitchFamily="34" charset="0"/>
              </a:rPr>
              <a:t>Figure 10-12a </a:t>
            </a:r>
            <a:r>
              <a:rPr lang="en-US" smtClean="0">
                <a:latin typeface="Arial" pitchFamily="34" charset="0"/>
                <a:cs typeface="Arial" pitchFamily="34" charset="0"/>
              </a:rPr>
              <a:t>(a) Linkage of two nucleotides by the formation of a –  phosphodiester bond, producing a dinucleotide. (b) Shorthand notation for a polynucleotide chain.</a:t>
            </a:r>
            <a:endParaRPr lang="en-GB"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461D898-6A4C-49DD-B07D-A79B28DE7FD3}" type="slidenum">
              <a:rPr lang="en-US">
                <a:latin typeface="Arial" pitchFamily="34" charset="0"/>
                <a:cs typeface="Arial" pitchFamily="34" charset="0"/>
              </a:rPr>
              <a:pPr/>
              <a:t>6</a:t>
            </a:fld>
            <a:endParaRPr lang="en-US">
              <a:latin typeface="Arial" pitchFamily="34" charset="0"/>
              <a:cs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a:ln/>
        </p:spPr>
        <p:txBody>
          <a:bodyPr/>
          <a:lstStyle/>
          <a:p>
            <a:pPr eaLnBrk="1" hangingPunct="1"/>
            <a:r>
              <a:rPr lang="it-IT" smtClean="0">
                <a:latin typeface="Arial" pitchFamily="34" charset="0"/>
                <a:cs typeface="Arial" pitchFamily="34" charset="0"/>
              </a:rPr>
              <a:t>Figure 10-12b </a:t>
            </a:r>
            <a:r>
              <a:rPr lang="en-US" smtClean="0">
                <a:latin typeface="Arial" pitchFamily="34" charset="0"/>
                <a:cs typeface="Arial" pitchFamily="34" charset="0"/>
              </a:rPr>
              <a:t>(a) Linkage of two nucleotides by the formation of a –  phosphodiester bond, producing a dinucleotide. (b) Shorthand notation for a polynucleotide chain.</a:t>
            </a:r>
            <a:endParaRPr lang="en-GB"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9755A86-AFFC-4DFB-A024-CF3CEE08F0AF}" type="slidenum">
              <a:rPr lang="en-US">
                <a:latin typeface="Arial" pitchFamily="34" charset="0"/>
                <a:cs typeface="Arial" pitchFamily="34" charset="0"/>
              </a:rPr>
              <a:pPr/>
              <a:t>7</a:t>
            </a:fld>
            <a:endParaRPr lang="en-US">
              <a:latin typeface="Arial" pitchFamily="34" charset="0"/>
              <a:cs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4400" y="4343400"/>
            <a:ext cx="5029200" cy="4114800"/>
          </a:xfrm>
          <a:noFill/>
          <a:ln/>
        </p:spPr>
        <p:txBody>
          <a:bodyPr/>
          <a:lstStyle/>
          <a:p>
            <a:pPr eaLnBrk="1" hangingPunct="1"/>
            <a:r>
              <a:rPr lang="it-IT" smtClean="0">
                <a:latin typeface="Arial" pitchFamily="34" charset="0"/>
                <a:cs typeface="Arial" pitchFamily="34" charset="0"/>
              </a:rPr>
              <a:t>Figure 10_14c </a:t>
            </a:r>
            <a:r>
              <a:rPr lang="en-US" smtClean="0">
                <a:latin typeface="Arial" pitchFamily="34" charset="0"/>
                <a:cs typeface="Arial" pitchFamily="34" charset="0"/>
              </a:rPr>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D8B97ED-8CF5-41DB-974E-3DCC1B14172C}" type="slidenum">
              <a:rPr lang="en-US">
                <a:latin typeface="Arial" pitchFamily="34" charset="0"/>
                <a:cs typeface="Arial" pitchFamily="34" charset="0"/>
              </a:rPr>
              <a:pPr/>
              <a:t>8</a:t>
            </a:fld>
            <a:endParaRPr lang="en-US">
              <a:latin typeface="Arial" pitchFamily="34" charset="0"/>
              <a:cs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r>
              <a:rPr lang="it-IT" smtClean="0">
                <a:latin typeface="Arial" pitchFamily="34" charset="0"/>
                <a:cs typeface="Arial" pitchFamily="34" charset="0"/>
              </a:rPr>
              <a:t>Figure 10-14 </a:t>
            </a:r>
            <a:r>
              <a:rPr lang="en-US" smtClean="0">
                <a:latin typeface="Arial" pitchFamily="34" charset="0"/>
                <a:cs typeface="Arial" pitchFamily="34" charset="0"/>
              </a:rPr>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5416CA5-878B-4483-9394-0889580168DA}" type="slidenum">
              <a:rPr lang="en-US">
                <a:latin typeface="Arial" pitchFamily="34" charset="0"/>
                <a:cs typeface="Arial" pitchFamily="34" charset="0"/>
              </a:rPr>
              <a:pPr/>
              <a:t>9</a:t>
            </a:fld>
            <a:endParaRPr lang="en-US">
              <a:latin typeface="Arial" pitchFamily="34" charset="0"/>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p:spPr>
        <p:txBody>
          <a:bodyPr/>
          <a:lstStyle/>
          <a:p>
            <a:pPr eaLnBrk="1" hangingPunct="1"/>
            <a:r>
              <a:rPr lang="it-IT" smtClean="0">
                <a:latin typeface="Arial" pitchFamily="34" charset="0"/>
                <a:cs typeface="Arial" pitchFamily="34" charset="0"/>
              </a:rPr>
              <a:t>Figure 10-14b </a:t>
            </a:r>
            <a:r>
              <a:rPr lang="en-US" smtClean="0">
                <a:latin typeface="Arial" pitchFamily="34" charset="0"/>
                <a:cs typeface="Arial" pitchFamily="34" charset="0"/>
              </a:rPr>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63" y="0"/>
            <a:ext cx="1728787" cy="6865938"/>
            <a:chOff x="3" y="0"/>
            <a:chExt cx="1089" cy="4325"/>
          </a:xfrm>
        </p:grpSpPr>
        <p:sp>
          <p:nvSpPr>
            <p:cNvPr id="5" name="Arc 3"/>
            <p:cNvSpPr>
              <a:spLocks/>
            </p:cNvSpPr>
            <p:nvPr/>
          </p:nvSpPr>
          <p:spPr bwMode="auto">
            <a:xfrm>
              <a:off x="3" y="293"/>
              <a:ext cx="252" cy="4032"/>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defRPr/>
              </a:pPr>
              <a:endParaRPr lang="en-US">
                <a:cs typeface="Arial" charset="0"/>
              </a:endParaRPr>
            </a:p>
          </p:txBody>
        </p:sp>
        <p:sp>
          <p:nvSpPr>
            <p:cNvPr id="6" name="Arc 4"/>
            <p:cNvSpPr>
              <a:spLocks/>
            </p:cNvSpPr>
            <p:nvPr/>
          </p:nvSpPr>
          <p:spPr bwMode="auto">
            <a:xfrm>
              <a:off x="840" y="293"/>
              <a:ext cx="252" cy="4032"/>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defRPr/>
              </a:pPr>
              <a:endParaRPr lang="en-US">
                <a:cs typeface="Arial" charset="0"/>
              </a:endParaRPr>
            </a:p>
          </p:txBody>
        </p:sp>
        <p:sp>
          <p:nvSpPr>
            <p:cNvPr id="7" name="Rectangle 5"/>
            <p:cNvSpPr>
              <a:spLocks noChangeArrowheads="1"/>
            </p:cNvSpPr>
            <p:nvPr/>
          </p:nvSpPr>
          <p:spPr bwMode="auto">
            <a:xfrm>
              <a:off x="204" y="0"/>
              <a:ext cx="672" cy="4319"/>
            </a:xfrm>
            <a:prstGeom prst="rect">
              <a:avLst/>
            </a:prstGeom>
            <a:blipFill dpi="0" rotWithShape="0">
              <a:blip r:embed="rId2" cstate="print"/>
              <a:srcRect/>
              <a:tile tx="0" ty="0" sx="100000" sy="100000" flip="none" algn="tl"/>
            </a:blipFill>
            <a:ln w="9525">
              <a:noFill/>
              <a:miter lim="800000"/>
              <a:headEnd/>
              <a:tailEnd/>
            </a:ln>
            <a:effectLst/>
          </p:spPr>
          <p:txBody>
            <a:bodyPr/>
            <a:lstStyle/>
            <a:p>
              <a:pPr>
                <a:defRPr/>
              </a:pPr>
              <a:endParaRPr lang="en-US">
                <a:cs typeface="Arial" charset="0"/>
              </a:endParaRPr>
            </a:p>
          </p:txBody>
        </p:sp>
        <p:sp>
          <p:nvSpPr>
            <p:cNvPr id="8" name="AutoShape 6"/>
            <p:cNvSpPr>
              <a:spLocks noChangeArrowheads="1"/>
            </p:cNvSpPr>
            <p:nvPr/>
          </p:nvSpPr>
          <p:spPr bwMode="auto">
            <a:xfrm rot="6000000">
              <a:off x="348" y="1644"/>
              <a:ext cx="456" cy="360"/>
            </a:xfrm>
            <a:prstGeom prst="triangle">
              <a:avLst>
                <a:gd name="adj" fmla="val 49995"/>
              </a:avLst>
            </a:prstGeom>
            <a:gradFill rotWithShape="0">
              <a:gsLst>
                <a:gs pos="0">
                  <a:schemeClr val="accent1"/>
                </a:gs>
                <a:gs pos="100000">
                  <a:schemeClr val="hlink"/>
                </a:gs>
              </a:gsLst>
              <a:lin ang="0" scaled="1"/>
            </a:gradFill>
            <a:ln w="9525">
              <a:noFill/>
              <a:miter lim="800000"/>
              <a:headEnd/>
              <a:tailEnd/>
            </a:ln>
            <a:effectLst>
              <a:outerShdw dist="107763" dir="2700000" algn="ctr" rotWithShape="0">
                <a:schemeClr val="bg2"/>
              </a:outerShdw>
            </a:effectLst>
          </p:spPr>
          <p:txBody>
            <a:bodyPr/>
            <a:lstStyle/>
            <a:p>
              <a:pPr>
                <a:defRPr/>
              </a:pPr>
              <a:endParaRPr lang="en-US">
                <a:cs typeface="Arial" charset="0"/>
              </a:endParaRPr>
            </a:p>
          </p:txBody>
        </p:sp>
      </p:grpSp>
      <p:sp>
        <p:nvSpPr>
          <p:cNvPr id="53255" name="Rectangle 7"/>
          <p:cNvSpPr>
            <a:spLocks noGrp="1" noChangeArrowheads="1"/>
          </p:cNvSpPr>
          <p:nvPr>
            <p:ph type="ctrTitle" sz="quarter"/>
          </p:nvPr>
        </p:nvSpPr>
        <p:spPr>
          <a:xfrm>
            <a:off x="1370013" y="2286000"/>
            <a:ext cx="7772400" cy="1143000"/>
          </a:xfrm>
        </p:spPr>
        <p:txBody>
          <a:bodyPr/>
          <a:lstStyle>
            <a:lvl1pPr>
              <a:defRPr/>
            </a:lvl1pPr>
          </a:lstStyle>
          <a:p>
            <a:r>
              <a:rPr lang="en-US"/>
              <a:t>Click to edit Master title style</a:t>
            </a:r>
          </a:p>
        </p:txBody>
      </p:sp>
      <p:sp>
        <p:nvSpPr>
          <p:cNvPr id="53256" name="Rectangle 8"/>
          <p:cNvSpPr>
            <a:spLocks noGrp="1" noChangeArrowheads="1"/>
          </p:cNvSpPr>
          <p:nvPr>
            <p:ph type="subTitle" sz="quarter" idx="1"/>
          </p:nvPr>
        </p:nvSpPr>
        <p:spPr>
          <a:xfrm>
            <a:off x="1371600" y="3886200"/>
            <a:ext cx="6400800" cy="1752600"/>
          </a:xfrm>
        </p:spPr>
        <p:txBody>
          <a:bodyPr anchor="ctr"/>
          <a:lstStyle>
            <a:lvl1pPr marL="0" indent="0">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a:xfrm>
            <a:off x="3200400" y="6399213"/>
            <a:ext cx="2895600" cy="457200"/>
          </a:xfrm>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smtClean="0"/>
            </a:lvl1pPr>
          </a:lstStyle>
          <a:p>
            <a:pPr>
              <a:defRPr/>
            </a:pPr>
            <a:fld id="{568BE388-B851-4BD1-81B6-053571CDE1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7AA1E8D-0755-41C8-A9F9-DA2DDEDF1E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247650"/>
            <a:ext cx="1943100" cy="5543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247650"/>
            <a:ext cx="56769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4840DFF-AACD-4264-AAC8-5F2279EB2CC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FF0DE1-D2D1-43A1-91F9-A61B5ED809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6EB48D-8ABE-43DE-ADB9-4B44C3BA3A8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41D5CF-7EB1-4FEF-9EDE-1E3E76BF995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9CCB3F-BA62-494A-85C1-BD388D86E3E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9B090E-A0F4-4193-97A0-4798E29E0E5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591BDC-0B3C-40CA-93C7-E66101094BF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A59352-5DFE-4883-B5AF-82101C9333B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C884E2-3F4D-441D-9207-60E880FE38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D18C324-3312-4CF9-A634-3BA549A126D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FC2347-45AF-4674-B955-4589B3BA644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47501E-290A-4436-A88D-5B61983DE6A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45FEC6-BEF6-4DBA-A1AD-E4F57E2D81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2319CF4-3A5C-44D0-BFC3-AA06AFE260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9E2C619-E6F0-4E9F-A8AD-6DD2C27C36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135BB5E4-CD73-4BDF-BD92-DBAECF06B3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68AF26A-2301-442A-A1A5-456556E315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F83D6A78-EF9B-4973-B8C0-EDD4B76363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5947EA3-BB05-408D-B834-5433CB2770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D38BF84-DAF6-4594-8E3A-823143BF7F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4763" y="0"/>
            <a:ext cx="1728787" cy="6865938"/>
            <a:chOff x="3" y="0"/>
            <a:chExt cx="1089" cy="4325"/>
          </a:xfrm>
        </p:grpSpPr>
        <p:sp>
          <p:nvSpPr>
            <p:cNvPr id="52227" name="Arc 3"/>
            <p:cNvSpPr>
              <a:spLocks/>
            </p:cNvSpPr>
            <p:nvPr/>
          </p:nvSpPr>
          <p:spPr bwMode="auto">
            <a:xfrm>
              <a:off x="3" y="293"/>
              <a:ext cx="252" cy="4032"/>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defRPr/>
              </a:pPr>
              <a:endParaRPr lang="en-US">
                <a:cs typeface="Arial" charset="0"/>
              </a:endParaRPr>
            </a:p>
          </p:txBody>
        </p:sp>
        <p:sp>
          <p:nvSpPr>
            <p:cNvPr id="52228" name="Arc 4"/>
            <p:cNvSpPr>
              <a:spLocks/>
            </p:cNvSpPr>
            <p:nvPr/>
          </p:nvSpPr>
          <p:spPr bwMode="auto">
            <a:xfrm>
              <a:off x="840" y="293"/>
              <a:ext cx="252" cy="4032"/>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defRPr/>
              </a:pPr>
              <a:endParaRPr lang="en-US">
                <a:cs typeface="Arial" charset="0"/>
              </a:endParaRPr>
            </a:p>
          </p:txBody>
        </p:sp>
        <p:sp>
          <p:nvSpPr>
            <p:cNvPr id="52229" name="Rectangle 5"/>
            <p:cNvSpPr>
              <a:spLocks noChangeArrowheads="1"/>
            </p:cNvSpPr>
            <p:nvPr/>
          </p:nvSpPr>
          <p:spPr bwMode="auto">
            <a:xfrm>
              <a:off x="204" y="0"/>
              <a:ext cx="672" cy="4319"/>
            </a:xfrm>
            <a:prstGeom prst="rect">
              <a:avLst/>
            </a:prstGeom>
            <a:blipFill dpi="0" rotWithShape="0">
              <a:blip r:embed="rId13" cstate="print"/>
              <a:srcRect/>
              <a:tile tx="0" ty="0" sx="100000" sy="100000" flip="none" algn="tl"/>
            </a:blipFill>
            <a:ln w="9525">
              <a:noFill/>
              <a:miter lim="800000"/>
              <a:headEnd/>
              <a:tailEnd/>
            </a:ln>
            <a:effectLst/>
          </p:spPr>
          <p:txBody>
            <a:bodyPr/>
            <a:lstStyle/>
            <a:p>
              <a:pPr>
                <a:defRPr/>
              </a:pPr>
              <a:endParaRPr lang="en-US">
                <a:cs typeface="Arial" charset="0"/>
              </a:endParaRPr>
            </a:p>
          </p:txBody>
        </p:sp>
        <p:sp>
          <p:nvSpPr>
            <p:cNvPr id="52230" name="AutoShape 6"/>
            <p:cNvSpPr>
              <a:spLocks noChangeArrowheads="1"/>
            </p:cNvSpPr>
            <p:nvPr/>
          </p:nvSpPr>
          <p:spPr bwMode="auto">
            <a:xfrm rot="6000000">
              <a:off x="348" y="372"/>
              <a:ext cx="456" cy="360"/>
            </a:xfrm>
            <a:prstGeom prst="triangle">
              <a:avLst>
                <a:gd name="adj" fmla="val 49995"/>
              </a:avLst>
            </a:prstGeom>
            <a:gradFill rotWithShape="0">
              <a:gsLst>
                <a:gs pos="0">
                  <a:schemeClr val="accent1"/>
                </a:gs>
                <a:gs pos="100000">
                  <a:schemeClr val="hlink"/>
                </a:gs>
              </a:gsLst>
              <a:lin ang="0" scaled="1"/>
            </a:gradFill>
            <a:ln w="9525">
              <a:noFill/>
              <a:miter lim="800000"/>
              <a:headEnd/>
              <a:tailEnd/>
            </a:ln>
            <a:effectLst>
              <a:outerShdw dist="107763" dir="2700000" algn="ctr" rotWithShape="0">
                <a:schemeClr val="bg2"/>
              </a:outerShdw>
            </a:effectLst>
          </p:spPr>
          <p:txBody>
            <a:bodyPr/>
            <a:lstStyle/>
            <a:p>
              <a:pPr>
                <a:defRPr/>
              </a:pPr>
              <a:endParaRPr lang="en-US">
                <a:cs typeface="Arial" charset="0"/>
              </a:endParaRPr>
            </a:p>
          </p:txBody>
        </p:sp>
      </p:grpSp>
      <p:sp>
        <p:nvSpPr>
          <p:cNvPr id="2051" name="Rectangle 7"/>
          <p:cNvSpPr>
            <a:spLocks noGrp="1" noChangeArrowheads="1"/>
          </p:cNvSpPr>
          <p:nvPr>
            <p:ph type="title"/>
          </p:nvPr>
        </p:nvSpPr>
        <p:spPr bwMode="auto">
          <a:xfrm>
            <a:off x="1370013" y="247650"/>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052" name="Rectangle 8"/>
          <p:cNvSpPr>
            <a:spLocks noGrp="1" noChangeArrowheads="1"/>
          </p:cNvSpPr>
          <p:nvPr>
            <p:ph type="body" idx="1"/>
          </p:nvPr>
        </p:nvSpPr>
        <p:spPr bwMode="auto">
          <a:xfrm>
            <a:off x="1370013" y="1676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33" name="Rectangle 9"/>
          <p:cNvSpPr>
            <a:spLocks noGrp="1" noChangeArrowheads="1"/>
          </p:cNvSpPr>
          <p:nvPr>
            <p:ph type="dt" sz="half" idx="2"/>
          </p:nvPr>
        </p:nvSpPr>
        <p:spPr bwMode="auto">
          <a:xfrm>
            <a:off x="45720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kumimoji="0" sz="1400" smtClean="0">
                <a:cs typeface="Arial" charset="0"/>
              </a:defRPr>
            </a:lvl1pPr>
          </a:lstStyle>
          <a:p>
            <a:pPr>
              <a:defRPr/>
            </a:pPr>
            <a:endParaRPr lang="en-US"/>
          </a:p>
        </p:txBody>
      </p:sp>
      <p:sp>
        <p:nvSpPr>
          <p:cNvPr id="52234" name="Rectangle 10"/>
          <p:cNvSpPr>
            <a:spLocks noGrp="1" noChangeArrowheads="1"/>
          </p:cNvSpPr>
          <p:nvPr>
            <p:ph type="ftr" sz="quarter" idx="3"/>
          </p:nvPr>
        </p:nvSpPr>
        <p:spPr bwMode="auto">
          <a:xfrm>
            <a:off x="4267200" y="64008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kumimoji="0" sz="1400" smtClean="0">
                <a:cs typeface="Arial" charset="0"/>
              </a:defRPr>
            </a:lvl1pPr>
          </a:lstStyle>
          <a:p>
            <a:pPr>
              <a:defRPr/>
            </a:pPr>
            <a:endParaRPr lang="en-US"/>
          </a:p>
        </p:txBody>
      </p:sp>
      <p:sp>
        <p:nvSpPr>
          <p:cNvPr id="52235" name="Rectangle 11"/>
          <p:cNvSpPr>
            <a:spLocks noGrp="1" noChangeArrowheads="1"/>
          </p:cNvSpPr>
          <p:nvPr>
            <p:ph type="sldNum" sz="quarter" idx="4"/>
          </p:nvPr>
        </p:nvSpPr>
        <p:spPr bwMode="auto">
          <a:xfrm>
            <a:off x="7237413"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smtClean="0">
                <a:cs typeface="Arial" charset="0"/>
              </a:defRPr>
            </a:lvl1pPr>
          </a:lstStyle>
          <a:p>
            <a:pPr>
              <a:defRPr/>
            </a:pPr>
            <a:fld id="{163325DC-B654-4D1B-A3E2-ACBF3C978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13"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 id="2147483704"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26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400" smtClean="0">
                <a:latin typeface="+mn-lt"/>
                <a:cs typeface="Arial" charset="0"/>
              </a:defRPr>
            </a:lvl1pPr>
          </a:lstStyle>
          <a:p>
            <a:pPr>
              <a:defRPr/>
            </a:pPr>
            <a:endParaRPr lang="en-US"/>
          </a:p>
        </p:txBody>
      </p:sp>
      <p:sp>
        <p:nvSpPr>
          <p:cNvPr id="2426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smtClean="0">
                <a:latin typeface="+mn-lt"/>
                <a:cs typeface="Arial" charset="0"/>
              </a:defRPr>
            </a:lvl1pPr>
          </a:lstStyle>
          <a:p>
            <a:pPr>
              <a:defRPr/>
            </a:pPr>
            <a:endParaRPr lang="en-US"/>
          </a:p>
        </p:txBody>
      </p:sp>
      <p:sp>
        <p:nvSpPr>
          <p:cNvPr id="2426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smtClean="0">
                <a:latin typeface="+mn-lt"/>
                <a:cs typeface="Arial" charset="0"/>
              </a:defRPr>
            </a:lvl1pPr>
          </a:lstStyle>
          <a:p>
            <a:pPr>
              <a:defRPr/>
            </a:pPr>
            <a:fld id="{567AB9DC-FE87-4ED8-97F8-DCCAFBB2EA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3" r:id="rId2"/>
    <p:sldLayoutId id="2147483722"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plantsinmotion.bio.indiana.edu/"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5.pn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7_01"/>
          <p:cNvPicPr>
            <a:picLocks noChangeAspect="1" noChangeArrowheads="1"/>
          </p:cNvPicPr>
          <p:nvPr/>
        </p:nvPicPr>
        <p:blipFill>
          <a:blip r:embed="rId3" cstate="print"/>
          <a:srcRect b="3600"/>
          <a:stretch>
            <a:fillRect/>
          </a:stretch>
        </p:blipFill>
        <p:spPr bwMode="auto">
          <a:xfrm>
            <a:off x="2736850" y="914400"/>
            <a:ext cx="3587750" cy="5638800"/>
          </a:xfrm>
          <a:prstGeom prst="rect">
            <a:avLst/>
          </a:prstGeom>
          <a:noFill/>
          <a:ln w="9525">
            <a:solidFill>
              <a:srgbClr val="CC3300"/>
            </a:solidFill>
            <a:miter lim="800000"/>
            <a:headEnd/>
            <a:tailEnd/>
          </a:ln>
        </p:spPr>
      </p:pic>
      <p:sp>
        <p:nvSpPr>
          <p:cNvPr id="39939" name="Text Box 3"/>
          <p:cNvSpPr txBox="1">
            <a:spLocks noChangeArrowheads="1"/>
          </p:cNvSpPr>
          <p:nvPr/>
        </p:nvSpPr>
        <p:spPr bwMode="auto">
          <a:xfrm>
            <a:off x="2514600" y="228600"/>
            <a:ext cx="4021138" cy="636588"/>
          </a:xfrm>
          <a:prstGeom prst="rect">
            <a:avLst/>
          </a:prstGeom>
          <a:gradFill rotWithShape="1">
            <a:gsLst>
              <a:gs pos="0">
                <a:srgbClr val="FFFF66"/>
              </a:gs>
              <a:gs pos="100000">
                <a:srgbClr val="FF9900"/>
              </a:gs>
            </a:gsLst>
            <a:lin ang="5400000" scaled="1"/>
          </a:gradFill>
          <a:ln w="57150">
            <a:solidFill>
              <a:srgbClr val="2DC12D"/>
            </a:solidFill>
            <a:miter lim="800000"/>
            <a:headEnd/>
            <a:tailEnd/>
          </a:ln>
        </p:spPr>
        <p:txBody>
          <a:bodyPr wrap="none">
            <a:spAutoFit/>
          </a:bodyPr>
          <a:lstStyle/>
          <a:p>
            <a:pPr algn="l"/>
            <a:r>
              <a:rPr kumimoji="0" lang="en-US" sz="3200" b="1"/>
              <a:t>From DNA to Protein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subTitle" idx="1"/>
          </p:nvPr>
        </p:nvSpPr>
        <p:spPr>
          <a:xfrm>
            <a:off x="914400" y="1828800"/>
            <a:ext cx="7772400" cy="3124200"/>
          </a:xfrm>
          <a:ln>
            <a:solidFill>
              <a:srgbClr val="CC3300"/>
            </a:solidFill>
          </a:ln>
        </p:spPr>
        <p:txBody>
          <a:bodyPr/>
          <a:lstStyle/>
          <a:p>
            <a:pPr eaLnBrk="1" hangingPunct="1">
              <a:buFontTx/>
              <a:buChar char="•"/>
            </a:pPr>
            <a:r>
              <a:rPr lang="en-US" smtClean="0">
                <a:cs typeface="Times New Roman" pitchFamily="18" charset="0"/>
              </a:rPr>
              <a:t> DNA and RNA both contain A, C, and G, but only DNA contains T and only RNA contains 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ubTitle" idx="1"/>
          </p:nvPr>
        </p:nvSpPr>
        <p:spPr>
          <a:xfrm>
            <a:off x="914400" y="838200"/>
            <a:ext cx="7772400" cy="4191000"/>
          </a:xfrm>
          <a:ln>
            <a:solidFill>
              <a:srgbClr val="CC3300"/>
            </a:solidFill>
          </a:ln>
        </p:spPr>
        <p:txBody>
          <a:bodyPr/>
          <a:lstStyle/>
          <a:p>
            <a:pPr eaLnBrk="1" hangingPunct="1">
              <a:buFontTx/>
              <a:buChar char="•"/>
            </a:pPr>
            <a:r>
              <a:rPr lang="en-US" smtClean="0">
                <a:cs typeface="Times New Roman" pitchFamily="18" charset="0"/>
              </a:rPr>
              <a:t> RNA contains ribose as its sugar; DNA contains deoxyribose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914400" y="457200"/>
            <a:ext cx="7772400" cy="1447800"/>
          </a:xfrm>
          <a:ln>
            <a:solidFill>
              <a:srgbClr val="0000FF"/>
            </a:solidFill>
          </a:ln>
        </p:spPr>
        <p:txBody>
          <a:bodyPr/>
          <a:lstStyle/>
          <a:p>
            <a:pPr algn="ctr" eaLnBrk="1" hangingPunct="1"/>
            <a:r>
              <a:rPr lang="en-US" smtClean="0">
                <a:cs typeface="Times New Roman" pitchFamily="18" charset="0"/>
              </a:rPr>
              <a:t>The Genetic Material Must Exhibit Four Characteristics</a:t>
            </a:r>
          </a:p>
        </p:txBody>
      </p:sp>
      <p:sp>
        <p:nvSpPr>
          <p:cNvPr id="38915" name="Rectangle 3"/>
          <p:cNvSpPr>
            <a:spLocks noGrp="1" noChangeArrowheads="1"/>
          </p:cNvSpPr>
          <p:nvPr>
            <p:ph type="subTitle" idx="1"/>
          </p:nvPr>
        </p:nvSpPr>
        <p:spPr>
          <a:xfrm>
            <a:off x="1066800" y="2743200"/>
            <a:ext cx="7620000" cy="2514600"/>
          </a:xfrm>
          <a:solidFill>
            <a:schemeClr val="folHlink"/>
          </a:solidFill>
          <a:ln>
            <a:solidFill>
              <a:srgbClr val="CC3300"/>
            </a:solidFill>
          </a:ln>
        </p:spPr>
        <p:txBody>
          <a:bodyPr/>
          <a:lstStyle/>
          <a:p>
            <a:pPr eaLnBrk="1" hangingPunct="1">
              <a:buFontTx/>
              <a:buChar char="•"/>
            </a:pPr>
            <a:r>
              <a:rPr lang="en-US" smtClean="0">
                <a:solidFill>
                  <a:srgbClr val="000000"/>
                </a:solidFill>
                <a:cs typeface="Times New Roman" pitchFamily="18" charset="0"/>
              </a:rPr>
              <a:t> For a molecule to serve as the genetic material, it must be able to replicate, store information, express information, and allow variation by mutation.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redox_800dpi"/>
          <p:cNvPicPr>
            <a:picLocks noChangeAspect="1" noChangeArrowheads="1"/>
          </p:cNvPicPr>
          <p:nvPr/>
        </p:nvPicPr>
        <p:blipFill>
          <a:blip r:embed="rId3" cstate="print"/>
          <a:srcRect/>
          <a:stretch>
            <a:fillRect/>
          </a:stretch>
        </p:blipFill>
        <p:spPr bwMode="auto">
          <a:xfrm>
            <a:off x="762000" y="1743075"/>
            <a:ext cx="7620000" cy="4352925"/>
          </a:xfrm>
          <a:prstGeom prst="rect">
            <a:avLst/>
          </a:prstGeom>
          <a:noFill/>
          <a:ln w="57150">
            <a:solidFill>
              <a:srgbClr val="CC3300"/>
            </a:solidFill>
            <a:miter lim="800000"/>
            <a:headEnd/>
            <a:tailEnd/>
          </a:ln>
        </p:spPr>
      </p:pic>
      <p:sp>
        <p:nvSpPr>
          <p:cNvPr id="40963" name="Text Box 5"/>
          <p:cNvSpPr txBox="1">
            <a:spLocks noChangeArrowheads="1"/>
          </p:cNvSpPr>
          <p:nvPr/>
        </p:nvSpPr>
        <p:spPr bwMode="auto">
          <a:xfrm>
            <a:off x="2127250" y="536575"/>
            <a:ext cx="4797425" cy="835025"/>
          </a:xfrm>
          <a:prstGeom prst="rect">
            <a:avLst/>
          </a:prstGeom>
          <a:solidFill>
            <a:schemeClr val="folHlink"/>
          </a:solidFill>
          <a:ln w="12700" cap="sq">
            <a:solidFill>
              <a:srgbClr val="CC3300"/>
            </a:solidFill>
            <a:miter lim="800000"/>
            <a:headEnd type="none" w="sm" len="sm"/>
            <a:tailEnd type="none" w="sm" len="sm"/>
          </a:ln>
        </p:spPr>
        <p:txBody>
          <a:bodyPr wrap="none">
            <a:spAutoFit/>
          </a:bodyPr>
          <a:lstStyle/>
          <a:p>
            <a:r>
              <a:rPr lang="en-US"/>
              <a:t>An example of regulation of </a:t>
            </a:r>
          </a:p>
          <a:p>
            <a:r>
              <a:rPr lang="en-US"/>
              <a:t>cellular functions by Gene expression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10_21"/>
          <p:cNvPicPr>
            <a:picLocks noChangeAspect="1" noChangeArrowheads="1"/>
          </p:cNvPicPr>
          <p:nvPr/>
        </p:nvPicPr>
        <p:blipFill>
          <a:blip r:embed="rId3" cstate="print"/>
          <a:srcRect b="3081"/>
          <a:stretch>
            <a:fillRect/>
          </a:stretch>
        </p:blipFill>
        <p:spPr bwMode="auto">
          <a:xfrm>
            <a:off x="1524000" y="635000"/>
            <a:ext cx="6813550" cy="5994400"/>
          </a:xfrm>
          <a:prstGeom prst="rect">
            <a:avLst/>
          </a:prstGeom>
          <a:noFill/>
          <a:ln w="9525">
            <a:solidFill>
              <a:srgbClr val="0000FF"/>
            </a:solidFill>
            <a:miter lim="800000"/>
            <a:headEnd/>
            <a:tailEnd/>
          </a:ln>
        </p:spPr>
      </p:pic>
      <p:sp>
        <p:nvSpPr>
          <p:cNvPr id="129027" name="Rectangle 3"/>
          <p:cNvSpPr>
            <a:spLocks noChangeArrowheads="1"/>
          </p:cNvSpPr>
          <p:nvPr/>
        </p:nvSpPr>
        <p:spPr bwMode="auto">
          <a:xfrm>
            <a:off x="1735138" y="152400"/>
            <a:ext cx="6256337" cy="457200"/>
          </a:xfrm>
          <a:prstGeom prst="rect">
            <a:avLst/>
          </a:prstGeom>
          <a:noFill/>
          <a:ln w="12700" cap="sq">
            <a:noFill/>
            <a:miter lim="800000"/>
            <a:headEnd type="none" w="sm" len="sm"/>
            <a:tailEnd type="none" w="sm" len="sm"/>
          </a:ln>
          <a:effectLst/>
        </p:spPr>
        <p:txBody>
          <a:bodyPr wrap="none" lIns="91433" tIns="45716" rIns="91433" bIns="45716">
            <a:spAutoFit/>
          </a:bodyPr>
          <a:lstStyle/>
          <a:p>
            <a:r>
              <a:rPr kumimoji="0" lang="en-US"/>
              <a:t>Molecular hybridization between DNA fragments</a:t>
            </a:r>
          </a:p>
        </p:txBody>
      </p:sp>
      <p:sp>
        <p:nvSpPr>
          <p:cNvPr id="129028" name="Text Box 4"/>
          <p:cNvSpPr txBox="1">
            <a:spLocks noChangeArrowheads="1"/>
          </p:cNvSpPr>
          <p:nvPr/>
        </p:nvSpPr>
        <p:spPr bwMode="auto">
          <a:xfrm>
            <a:off x="8039100" y="4938713"/>
            <a:ext cx="303213" cy="411162"/>
          </a:xfrm>
          <a:prstGeom prst="rect">
            <a:avLst/>
          </a:prstGeom>
          <a:noFill/>
          <a:ln w="9525">
            <a:noFill/>
            <a:miter lim="800000"/>
            <a:headEnd/>
            <a:tailEnd/>
          </a:ln>
          <a:effectLst/>
        </p:spPr>
        <p:txBody>
          <a:bodyPr wrap="none" lIns="82269" tIns="41134" rIns="82269" bIns="41134">
            <a:spAutoFit/>
          </a:bodyPr>
          <a:lstStyle/>
          <a:p>
            <a:pPr algn="l" defTabSz="822325" eaLnBrk="0" hangingPunct="0"/>
            <a:r>
              <a:rPr kumimoji="0" lang="en-US" sz="2200">
                <a:solidFill>
                  <a:srgbClr val="FF5050"/>
                </a:solidFill>
                <a:latin typeface="Times"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10_27"/>
          <p:cNvPicPr>
            <a:picLocks noChangeAspect="1" noChangeArrowheads="1"/>
          </p:cNvPicPr>
          <p:nvPr/>
        </p:nvPicPr>
        <p:blipFill>
          <a:blip r:embed="rId3" cstate="print"/>
          <a:srcRect b="3073"/>
          <a:stretch>
            <a:fillRect/>
          </a:stretch>
        </p:blipFill>
        <p:spPr bwMode="auto">
          <a:xfrm>
            <a:off x="1981200" y="1150938"/>
            <a:ext cx="6332538" cy="5402262"/>
          </a:xfrm>
          <a:prstGeom prst="rect">
            <a:avLst/>
          </a:prstGeom>
          <a:noFill/>
          <a:ln w="9525">
            <a:solidFill>
              <a:srgbClr val="0000FF"/>
            </a:solidFill>
            <a:miter lim="800000"/>
            <a:headEnd/>
            <a:tailEnd/>
          </a:ln>
        </p:spPr>
      </p:pic>
      <p:sp>
        <p:nvSpPr>
          <p:cNvPr id="131075" name="Rectangle 3"/>
          <p:cNvSpPr>
            <a:spLocks noChangeArrowheads="1"/>
          </p:cNvSpPr>
          <p:nvPr/>
        </p:nvSpPr>
        <p:spPr bwMode="auto">
          <a:xfrm>
            <a:off x="1447800" y="304800"/>
            <a:ext cx="7312025" cy="457200"/>
          </a:xfrm>
          <a:prstGeom prst="rect">
            <a:avLst/>
          </a:prstGeom>
          <a:noFill/>
          <a:ln w="12700" cap="sq">
            <a:noFill/>
            <a:miter lim="800000"/>
            <a:headEnd type="none" w="sm" len="sm"/>
            <a:tailEnd type="none" w="sm" len="sm"/>
          </a:ln>
          <a:effectLst/>
        </p:spPr>
        <p:txBody>
          <a:bodyPr wrap="none" lIns="91433" tIns="45716" rIns="91433" bIns="45716">
            <a:spAutoFit/>
          </a:bodyPr>
          <a:lstStyle/>
          <a:p>
            <a:r>
              <a:rPr kumimoji="0" lang="en-US"/>
              <a:t>Electrophoretic separation of a mixture of DNA fragments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ch8f39"/>
          <p:cNvPicPr>
            <a:picLocks noChangeAspect="1" noChangeArrowheads="1"/>
          </p:cNvPicPr>
          <p:nvPr/>
        </p:nvPicPr>
        <p:blipFill>
          <a:blip r:embed="rId3" cstate="print"/>
          <a:srcRect/>
          <a:stretch>
            <a:fillRect/>
          </a:stretch>
        </p:blipFill>
        <p:spPr bwMode="auto">
          <a:xfrm>
            <a:off x="838200" y="1066800"/>
            <a:ext cx="7515225" cy="5384800"/>
          </a:xfrm>
          <a:prstGeom prst="rect">
            <a:avLst/>
          </a:prstGeom>
          <a:noFill/>
          <a:ln w="76200">
            <a:solidFill>
              <a:srgbClr val="0000FF"/>
            </a:solidFill>
            <a:miter lim="800000"/>
            <a:headEnd/>
            <a:tailEnd/>
          </a:ln>
        </p:spPr>
      </p:pic>
      <p:sp>
        <p:nvSpPr>
          <p:cNvPr id="133123" name="Text Box 3"/>
          <p:cNvSpPr txBox="1">
            <a:spLocks noChangeArrowheads="1"/>
          </p:cNvSpPr>
          <p:nvPr/>
        </p:nvSpPr>
        <p:spPr bwMode="auto">
          <a:xfrm>
            <a:off x="2066925" y="304800"/>
            <a:ext cx="4708525" cy="469900"/>
          </a:xfrm>
          <a:prstGeom prst="rect">
            <a:avLst/>
          </a:prstGeom>
          <a:gradFill rotWithShape="1">
            <a:gsLst>
              <a:gs pos="0">
                <a:schemeClr val="folHlink"/>
              </a:gs>
              <a:gs pos="100000">
                <a:schemeClr val="bg1"/>
              </a:gs>
            </a:gsLst>
            <a:lin ang="5400000" scaled="1"/>
          </a:gradFill>
          <a:ln w="12700" cap="sq">
            <a:solidFill>
              <a:srgbClr val="0000FF"/>
            </a:solidFill>
            <a:miter lim="800000"/>
            <a:headEnd type="none" w="sm" len="sm"/>
            <a:tailEnd type="none" w="sm" len="sm"/>
          </a:ln>
          <a:effectLst/>
        </p:spPr>
        <p:txBody>
          <a:bodyPr wrap="none" lIns="91433" tIns="45716" rIns="91433" bIns="45716">
            <a:spAutoFit/>
          </a:bodyPr>
          <a:lstStyle/>
          <a:p>
            <a:r>
              <a:rPr lang="en-US" b="1"/>
              <a:t>Polymerase Chain Reaction (PCR)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micro"/>
          <p:cNvPicPr>
            <a:picLocks noChangeAspect="1" noChangeArrowheads="1"/>
          </p:cNvPicPr>
          <p:nvPr/>
        </p:nvPicPr>
        <p:blipFill>
          <a:blip r:embed="rId3" cstate="print"/>
          <a:srcRect/>
          <a:stretch>
            <a:fillRect/>
          </a:stretch>
        </p:blipFill>
        <p:spPr bwMode="auto">
          <a:xfrm>
            <a:off x="76200" y="1295400"/>
            <a:ext cx="4572000" cy="4572000"/>
          </a:xfrm>
          <a:prstGeom prst="rect">
            <a:avLst/>
          </a:prstGeom>
          <a:noFill/>
          <a:ln w="57150">
            <a:solidFill>
              <a:srgbClr val="CC3300"/>
            </a:solidFill>
            <a:miter lim="800000"/>
            <a:headEnd/>
            <a:tailEnd/>
          </a:ln>
        </p:spPr>
      </p:pic>
      <p:sp>
        <p:nvSpPr>
          <p:cNvPr id="135171" name="Text Box 3"/>
          <p:cNvSpPr txBox="1">
            <a:spLocks noChangeArrowheads="1"/>
          </p:cNvSpPr>
          <p:nvPr/>
        </p:nvSpPr>
        <p:spPr bwMode="auto">
          <a:xfrm>
            <a:off x="334963" y="193675"/>
            <a:ext cx="8696325" cy="879475"/>
          </a:xfrm>
          <a:prstGeom prst="rect">
            <a:avLst/>
          </a:prstGeom>
          <a:gradFill rotWithShape="1">
            <a:gsLst>
              <a:gs pos="0">
                <a:schemeClr val="folHlink"/>
              </a:gs>
              <a:gs pos="100000">
                <a:schemeClr val="hlink"/>
              </a:gs>
            </a:gsLst>
            <a:lin ang="5400000" scaled="1"/>
          </a:gradFill>
          <a:ln w="57150" cap="sq">
            <a:solidFill>
              <a:srgbClr val="CC3300"/>
            </a:solidFill>
            <a:miter lim="800000"/>
            <a:headEnd type="none" w="sm" len="sm"/>
            <a:tailEnd type="none" w="sm" len="sm"/>
          </a:ln>
          <a:effectLst/>
        </p:spPr>
        <p:txBody>
          <a:bodyPr wrap="none" lIns="91433" tIns="45716" rIns="91433" bIns="45716">
            <a:spAutoFit/>
          </a:bodyPr>
          <a:lstStyle/>
          <a:p>
            <a:r>
              <a:rPr lang="en-US"/>
              <a:t>Micro-array technique allow study of all the genes (within a genome)</a:t>
            </a:r>
          </a:p>
          <a:p>
            <a:r>
              <a:rPr lang="en-US"/>
              <a:t>in a single experiment</a:t>
            </a:r>
          </a:p>
        </p:txBody>
      </p:sp>
      <p:sp>
        <p:nvSpPr>
          <p:cNvPr id="135172" name="Text Box 4"/>
          <p:cNvSpPr txBox="1">
            <a:spLocks noChangeArrowheads="1"/>
          </p:cNvSpPr>
          <p:nvPr/>
        </p:nvSpPr>
        <p:spPr bwMode="auto">
          <a:xfrm>
            <a:off x="4724400" y="1419225"/>
            <a:ext cx="4287838" cy="3178175"/>
          </a:xfrm>
          <a:prstGeom prst="rect">
            <a:avLst/>
          </a:prstGeom>
          <a:gradFill rotWithShape="1">
            <a:gsLst>
              <a:gs pos="0">
                <a:schemeClr val="accent2"/>
              </a:gs>
              <a:gs pos="100000">
                <a:srgbClr val="CC3300"/>
              </a:gs>
            </a:gsLst>
            <a:lin ang="5400000" scaled="1"/>
          </a:gradFill>
          <a:ln w="38100" cap="sq">
            <a:solidFill>
              <a:srgbClr val="CC3300"/>
            </a:solidFill>
            <a:miter lim="800000"/>
            <a:headEnd type="none" w="sm" len="sm"/>
            <a:tailEnd type="none" w="sm" len="sm"/>
          </a:ln>
          <a:effectLst/>
        </p:spPr>
        <p:txBody>
          <a:bodyPr wrap="none" lIns="91433" tIns="45716" rIns="91433" bIns="45716">
            <a:spAutoFit/>
          </a:bodyPr>
          <a:lstStyle/>
          <a:p>
            <a:pPr algn="l">
              <a:buFontTx/>
              <a:buChar char="-"/>
            </a:pPr>
            <a:r>
              <a:rPr lang="en-US" sz="2000" b="1"/>
              <a:t>Each spot represent a single gene</a:t>
            </a:r>
          </a:p>
          <a:p>
            <a:pPr algn="l">
              <a:buFontTx/>
              <a:buChar char="-"/>
            </a:pPr>
            <a:r>
              <a:rPr lang="en-US" sz="2000" b="1"/>
              <a:t>RNA from two conditions (+/- O2)</a:t>
            </a:r>
          </a:p>
          <a:p>
            <a:pPr algn="l"/>
            <a:r>
              <a:rPr lang="en-US" sz="2000" b="1"/>
              <a:t> are isolated</a:t>
            </a:r>
          </a:p>
          <a:p>
            <a:pPr algn="l"/>
            <a:r>
              <a:rPr lang="en-US" sz="2000" b="1"/>
              <a:t>-RNA (red and green-representing</a:t>
            </a:r>
          </a:p>
          <a:p>
            <a:pPr algn="l"/>
            <a:r>
              <a:rPr lang="en-US" sz="2000" b="1"/>
              <a:t> two conditions) hybridized to slide</a:t>
            </a:r>
          </a:p>
          <a:p>
            <a:pPr algn="l">
              <a:buFontTx/>
              <a:buChar char="-"/>
            </a:pPr>
            <a:r>
              <a:rPr lang="en-US" sz="2000" b="1"/>
              <a:t>Images merged. Ex: green=no O2</a:t>
            </a:r>
          </a:p>
          <a:p>
            <a:pPr algn="l"/>
            <a:r>
              <a:rPr lang="en-US" sz="2000" b="1"/>
              <a:t> Red= plus O2</a:t>
            </a:r>
          </a:p>
          <a:p>
            <a:pPr algn="l">
              <a:buFontTx/>
              <a:buChar char="-"/>
            </a:pPr>
            <a:r>
              <a:rPr lang="en-US" sz="2000" b="1"/>
              <a:t> Green spot: only expressed in no O2</a:t>
            </a:r>
          </a:p>
          <a:p>
            <a:pPr algn="l"/>
            <a:r>
              <a:rPr lang="en-US" sz="2000" b="1"/>
              <a:t>  Red spot: expressed only in plus O2</a:t>
            </a:r>
          </a:p>
          <a:p>
            <a:pPr algn="l"/>
            <a:r>
              <a:rPr lang="en-US" sz="2000" b="1"/>
              <a:t>  Yellow: Expressed in both condition</a:t>
            </a:r>
          </a:p>
        </p:txBody>
      </p:sp>
      <p:sp>
        <p:nvSpPr>
          <p:cNvPr id="135173" name="Rectangle 5"/>
          <p:cNvSpPr>
            <a:spLocks noChangeArrowheads="1"/>
          </p:cNvSpPr>
          <p:nvPr/>
        </p:nvSpPr>
        <p:spPr bwMode="auto">
          <a:xfrm>
            <a:off x="527050" y="6096000"/>
            <a:ext cx="7840663" cy="469900"/>
          </a:xfrm>
          <a:prstGeom prst="rect">
            <a:avLst/>
          </a:prstGeom>
          <a:noFill/>
          <a:ln w="12700" cap="sq">
            <a:solidFill>
              <a:srgbClr val="CC3300"/>
            </a:solidFill>
            <a:miter lim="800000"/>
            <a:headEnd type="none" w="sm" len="sm"/>
            <a:tailEnd type="none" w="sm" len="sm"/>
          </a:ln>
          <a:effectLst/>
        </p:spPr>
        <p:txBody>
          <a:bodyPr wrap="none" lIns="91433" tIns="45716" rIns="91433" bIns="45716">
            <a:spAutoFit/>
          </a:bodyPr>
          <a:lstStyle/>
          <a:p>
            <a:r>
              <a:rPr lang="en-US"/>
              <a:t>http://www.bio.davidson.edu/courses/genomics/chip/chip.html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descr="Transposon"/>
          <p:cNvPicPr>
            <a:picLocks noChangeAspect="1" noChangeArrowheads="1"/>
          </p:cNvPicPr>
          <p:nvPr/>
        </p:nvPicPr>
        <p:blipFill>
          <a:blip r:embed="rId3" cstate="print">
            <a:lum contrast="30000"/>
          </a:blip>
          <a:srcRect/>
          <a:stretch>
            <a:fillRect/>
          </a:stretch>
        </p:blipFill>
        <p:spPr bwMode="auto">
          <a:xfrm>
            <a:off x="2895600" y="838200"/>
            <a:ext cx="4048125" cy="5565775"/>
          </a:xfrm>
          <a:prstGeom prst="rect">
            <a:avLst/>
          </a:prstGeom>
          <a:noFill/>
          <a:ln w="9525">
            <a:solidFill>
              <a:srgbClr val="FF0066"/>
            </a:solidFill>
            <a:miter lim="800000"/>
            <a:headEnd/>
            <a:tailEnd/>
          </a:ln>
        </p:spPr>
      </p:pic>
      <p:sp>
        <p:nvSpPr>
          <p:cNvPr id="139269" name="Text Box 5"/>
          <p:cNvSpPr txBox="1">
            <a:spLocks noChangeArrowheads="1"/>
          </p:cNvSpPr>
          <p:nvPr/>
        </p:nvSpPr>
        <p:spPr bwMode="auto">
          <a:xfrm>
            <a:off x="2286000" y="228600"/>
            <a:ext cx="4906963" cy="457200"/>
          </a:xfrm>
          <a:prstGeom prst="rect">
            <a:avLst/>
          </a:prstGeom>
          <a:noFill/>
          <a:ln w="12700" cap="sq">
            <a:noFill/>
            <a:miter lim="800000"/>
            <a:headEnd type="none" w="sm" len="sm"/>
            <a:tailEnd type="none" w="sm" len="sm"/>
          </a:ln>
          <a:effectLst/>
        </p:spPr>
        <p:txBody>
          <a:bodyPr wrap="none">
            <a:spAutoFit/>
          </a:bodyPr>
          <a:lstStyle/>
          <a:p>
            <a:r>
              <a:rPr lang="en-US"/>
              <a:t>Transposons in Plants: Jumping Genes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4" descr="FLC"/>
          <p:cNvPicPr>
            <a:picLocks noChangeAspect="1" noChangeArrowheads="1"/>
          </p:cNvPicPr>
          <p:nvPr/>
        </p:nvPicPr>
        <p:blipFill>
          <a:blip r:embed="rId3" cstate="print"/>
          <a:srcRect/>
          <a:stretch>
            <a:fillRect/>
          </a:stretch>
        </p:blipFill>
        <p:spPr bwMode="auto">
          <a:xfrm>
            <a:off x="3352800" y="838200"/>
            <a:ext cx="3054350" cy="5486400"/>
          </a:xfrm>
          <a:prstGeom prst="rect">
            <a:avLst/>
          </a:prstGeom>
          <a:noFill/>
          <a:ln w="9525">
            <a:solidFill>
              <a:srgbClr val="FF0066"/>
            </a:solidFill>
            <a:miter lim="800000"/>
            <a:headEnd/>
            <a:tailEnd/>
          </a:ln>
        </p:spPr>
      </p:pic>
      <p:sp>
        <p:nvSpPr>
          <p:cNvPr id="141317" name="Text Box 5"/>
          <p:cNvSpPr txBox="1">
            <a:spLocks noChangeArrowheads="1"/>
          </p:cNvSpPr>
          <p:nvPr/>
        </p:nvSpPr>
        <p:spPr bwMode="auto">
          <a:xfrm>
            <a:off x="1905000" y="304800"/>
            <a:ext cx="5843588" cy="457200"/>
          </a:xfrm>
          <a:prstGeom prst="rect">
            <a:avLst/>
          </a:prstGeom>
          <a:noFill/>
          <a:ln w="12700" cap="sq">
            <a:noFill/>
            <a:miter lim="800000"/>
            <a:headEnd type="none" w="sm" len="sm"/>
            <a:tailEnd type="none" w="sm" len="sm"/>
          </a:ln>
          <a:effectLst/>
        </p:spPr>
        <p:txBody>
          <a:bodyPr wrap="none">
            <a:spAutoFit/>
          </a:bodyPr>
          <a:lstStyle/>
          <a:p>
            <a:pPr algn="l"/>
            <a:r>
              <a:rPr lang="en-US"/>
              <a:t>Control of Flowering by Histone Modification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10_01"/>
          <p:cNvPicPr>
            <a:picLocks noChangeAspect="1" noChangeArrowheads="1"/>
          </p:cNvPicPr>
          <p:nvPr/>
        </p:nvPicPr>
        <p:blipFill>
          <a:blip r:embed="rId3" cstate="print"/>
          <a:srcRect b="3079"/>
          <a:stretch>
            <a:fillRect/>
          </a:stretch>
        </p:blipFill>
        <p:spPr bwMode="auto">
          <a:xfrm>
            <a:off x="1600200" y="381000"/>
            <a:ext cx="6367463" cy="6054725"/>
          </a:xfrm>
          <a:prstGeom prst="rect">
            <a:avLst/>
          </a:prstGeom>
          <a:noFill/>
          <a:ln w="57150">
            <a:solidFill>
              <a:srgbClr val="CC3300"/>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4" descr="Mapbased"/>
          <p:cNvPicPr>
            <a:picLocks noChangeAspect="1" noChangeArrowheads="1"/>
          </p:cNvPicPr>
          <p:nvPr/>
        </p:nvPicPr>
        <p:blipFill>
          <a:blip r:embed="rId3" cstate="print"/>
          <a:srcRect/>
          <a:stretch>
            <a:fillRect/>
          </a:stretch>
        </p:blipFill>
        <p:spPr bwMode="auto">
          <a:xfrm>
            <a:off x="533400" y="1428750"/>
            <a:ext cx="4664075" cy="5276850"/>
          </a:xfrm>
          <a:prstGeom prst="rect">
            <a:avLst/>
          </a:prstGeom>
          <a:noFill/>
          <a:ln w="9525">
            <a:solidFill>
              <a:srgbClr val="FF0066"/>
            </a:solidFill>
            <a:miter lim="800000"/>
            <a:headEnd/>
            <a:tailEnd/>
          </a:ln>
        </p:spPr>
      </p:pic>
      <p:pic>
        <p:nvPicPr>
          <p:cNvPr id="143365" name="Picture 5" descr="Marker"/>
          <p:cNvPicPr>
            <a:picLocks noChangeAspect="1" noChangeArrowheads="1"/>
          </p:cNvPicPr>
          <p:nvPr/>
        </p:nvPicPr>
        <p:blipFill>
          <a:blip r:embed="rId4" cstate="print"/>
          <a:srcRect/>
          <a:stretch>
            <a:fillRect/>
          </a:stretch>
        </p:blipFill>
        <p:spPr bwMode="auto">
          <a:xfrm>
            <a:off x="5334000" y="2438400"/>
            <a:ext cx="3573463" cy="3581400"/>
          </a:xfrm>
          <a:prstGeom prst="rect">
            <a:avLst/>
          </a:prstGeom>
          <a:noFill/>
          <a:ln w="9525">
            <a:solidFill>
              <a:srgbClr val="0000FF"/>
            </a:solidFill>
            <a:miter lim="800000"/>
            <a:headEnd/>
            <a:tailEnd/>
          </a:ln>
        </p:spPr>
      </p:pic>
      <p:sp>
        <p:nvSpPr>
          <p:cNvPr id="143366" name="Text Box 6"/>
          <p:cNvSpPr txBox="1">
            <a:spLocks noChangeArrowheads="1"/>
          </p:cNvSpPr>
          <p:nvPr/>
        </p:nvSpPr>
        <p:spPr bwMode="auto">
          <a:xfrm>
            <a:off x="2209800" y="457200"/>
            <a:ext cx="4905375" cy="457200"/>
          </a:xfrm>
          <a:prstGeom prst="rect">
            <a:avLst/>
          </a:prstGeom>
          <a:noFill/>
          <a:ln w="12700" cap="sq">
            <a:noFill/>
            <a:miter lim="800000"/>
            <a:headEnd type="none" w="sm" len="sm"/>
            <a:tailEnd type="none" w="sm" len="sm"/>
          </a:ln>
          <a:effectLst/>
        </p:spPr>
        <p:txBody>
          <a:bodyPr wrap="none">
            <a:spAutoFit/>
          </a:bodyPr>
          <a:lstStyle/>
          <a:p>
            <a:pPr algn="l"/>
            <a:r>
              <a:rPr lang="en-US"/>
              <a:t>Map-Based Cloning of Mutated Genes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Picture 4" descr="Fig_BC-insertion"/>
          <p:cNvPicPr>
            <a:picLocks noChangeAspect="1" noChangeArrowheads="1"/>
          </p:cNvPicPr>
          <p:nvPr/>
        </p:nvPicPr>
        <p:blipFill>
          <a:blip r:embed="rId3" cstate="print"/>
          <a:srcRect/>
          <a:stretch>
            <a:fillRect/>
          </a:stretch>
        </p:blipFill>
        <p:spPr bwMode="auto">
          <a:xfrm>
            <a:off x="1981200" y="1143000"/>
            <a:ext cx="5715000" cy="4124325"/>
          </a:xfrm>
          <a:prstGeom prst="rect">
            <a:avLst/>
          </a:prstGeom>
          <a:noFill/>
          <a:ln w="9525">
            <a:solidFill>
              <a:srgbClr val="0000FF"/>
            </a:solidFill>
            <a:miter lim="800000"/>
            <a:headEnd/>
            <a:tailEnd/>
          </a:ln>
        </p:spPr>
      </p:pic>
      <p:sp>
        <p:nvSpPr>
          <p:cNvPr id="145413" name="Text Box 5"/>
          <p:cNvSpPr txBox="1">
            <a:spLocks noChangeArrowheads="1"/>
          </p:cNvSpPr>
          <p:nvPr/>
        </p:nvSpPr>
        <p:spPr bwMode="auto">
          <a:xfrm>
            <a:off x="2743200" y="381000"/>
            <a:ext cx="4127500" cy="457200"/>
          </a:xfrm>
          <a:prstGeom prst="rect">
            <a:avLst/>
          </a:prstGeom>
          <a:noFill/>
          <a:ln w="12700" cap="sq">
            <a:noFill/>
            <a:miter lim="800000"/>
            <a:headEnd type="none" w="sm" len="sm"/>
            <a:tailEnd type="none" w="sm" len="sm"/>
          </a:ln>
          <a:effectLst/>
        </p:spPr>
        <p:txBody>
          <a:bodyPr wrap="none">
            <a:spAutoFit/>
          </a:bodyPr>
          <a:lstStyle/>
          <a:p>
            <a:r>
              <a:rPr lang="en-US"/>
              <a:t>T-DNA Insertional Mutagenesis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1" name="Picture 5" descr="TILLING"/>
          <p:cNvPicPr>
            <a:picLocks noChangeAspect="1" noChangeArrowheads="1"/>
          </p:cNvPicPr>
          <p:nvPr/>
        </p:nvPicPr>
        <p:blipFill>
          <a:blip r:embed="rId3" cstate="print"/>
          <a:srcRect/>
          <a:stretch>
            <a:fillRect/>
          </a:stretch>
        </p:blipFill>
        <p:spPr bwMode="auto">
          <a:xfrm>
            <a:off x="3048000" y="685800"/>
            <a:ext cx="3810000" cy="5429250"/>
          </a:xfrm>
          <a:prstGeom prst="rect">
            <a:avLst/>
          </a:prstGeom>
          <a:noFill/>
          <a:ln w="9525">
            <a:solidFill>
              <a:srgbClr val="0000FF"/>
            </a:solidFill>
            <a:miter lim="800000"/>
            <a:headEnd/>
            <a:tailEnd/>
          </a:ln>
        </p:spPr>
      </p:pic>
      <p:sp>
        <p:nvSpPr>
          <p:cNvPr id="147462" name="Text Box 6"/>
          <p:cNvSpPr txBox="1">
            <a:spLocks noChangeArrowheads="1"/>
          </p:cNvSpPr>
          <p:nvPr/>
        </p:nvSpPr>
        <p:spPr bwMode="auto">
          <a:xfrm>
            <a:off x="1828800" y="152400"/>
            <a:ext cx="6642100" cy="457200"/>
          </a:xfrm>
          <a:prstGeom prst="rect">
            <a:avLst/>
          </a:prstGeom>
          <a:noFill/>
          <a:ln w="12700" cap="sq">
            <a:noFill/>
            <a:miter lim="800000"/>
            <a:headEnd type="none" w="sm" len="sm"/>
            <a:tailEnd type="none" w="sm" len="sm"/>
          </a:ln>
          <a:effectLst/>
        </p:spPr>
        <p:txBody>
          <a:bodyPr wrap="none">
            <a:spAutoFit/>
          </a:bodyPr>
          <a:lstStyle/>
          <a:p>
            <a:r>
              <a:rPr lang="en-US"/>
              <a:t>Tilling: Targeted Induced Local Lesions in Genomes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descr="RNAi"/>
          <p:cNvPicPr>
            <a:picLocks noChangeAspect="1" noChangeArrowheads="1"/>
          </p:cNvPicPr>
          <p:nvPr/>
        </p:nvPicPr>
        <p:blipFill>
          <a:blip r:embed="rId3" cstate="print"/>
          <a:srcRect/>
          <a:stretch>
            <a:fillRect/>
          </a:stretch>
        </p:blipFill>
        <p:spPr bwMode="auto">
          <a:xfrm>
            <a:off x="2057400" y="852488"/>
            <a:ext cx="5867400" cy="5730875"/>
          </a:xfrm>
          <a:prstGeom prst="rect">
            <a:avLst/>
          </a:prstGeom>
          <a:noFill/>
          <a:ln w="9525">
            <a:solidFill>
              <a:srgbClr val="0000FF"/>
            </a:solidFill>
            <a:miter lim="800000"/>
            <a:headEnd/>
            <a:tailEnd/>
          </a:ln>
        </p:spPr>
      </p:pic>
      <p:sp>
        <p:nvSpPr>
          <p:cNvPr id="153605" name="Text Box 5"/>
          <p:cNvSpPr txBox="1">
            <a:spLocks noChangeArrowheads="1"/>
          </p:cNvSpPr>
          <p:nvPr/>
        </p:nvSpPr>
        <p:spPr bwMode="auto">
          <a:xfrm>
            <a:off x="1039813" y="228600"/>
            <a:ext cx="7332662" cy="457200"/>
          </a:xfrm>
          <a:prstGeom prst="rect">
            <a:avLst/>
          </a:prstGeom>
          <a:noFill/>
          <a:ln w="12700" cap="sq">
            <a:noFill/>
            <a:miter lim="800000"/>
            <a:headEnd type="none" w="sm" len="sm"/>
            <a:tailEnd type="none" w="sm" len="sm"/>
          </a:ln>
          <a:effectLst/>
        </p:spPr>
        <p:txBody>
          <a:bodyPr wrap="none">
            <a:spAutoFit/>
          </a:bodyPr>
          <a:lstStyle/>
          <a:p>
            <a:r>
              <a:rPr lang="en-US"/>
              <a:t>RNA Interference: Targeted Gene Expression Knockdown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4" descr="plant cell"/>
          <p:cNvPicPr>
            <a:picLocks noChangeAspect="1" noChangeArrowheads="1"/>
          </p:cNvPicPr>
          <p:nvPr/>
        </p:nvPicPr>
        <p:blipFill>
          <a:blip r:embed="rId3" cstate="print"/>
          <a:srcRect/>
          <a:stretch>
            <a:fillRect/>
          </a:stretch>
        </p:blipFill>
        <p:spPr bwMode="auto">
          <a:xfrm>
            <a:off x="1971675" y="1028700"/>
            <a:ext cx="5800725" cy="5372100"/>
          </a:xfrm>
          <a:prstGeom prst="rect">
            <a:avLst/>
          </a:prstGeom>
          <a:noFill/>
          <a:ln w="38100">
            <a:solidFill>
              <a:schemeClr val="tx1"/>
            </a:solidFill>
            <a:miter lim="800000"/>
            <a:headEnd/>
            <a:tailEnd/>
          </a:ln>
        </p:spPr>
      </p:pic>
      <p:sp>
        <p:nvSpPr>
          <p:cNvPr id="4101" name="Text Box 5"/>
          <p:cNvSpPr txBox="1">
            <a:spLocks noChangeArrowheads="1"/>
          </p:cNvSpPr>
          <p:nvPr/>
        </p:nvSpPr>
        <p:spPr bwMode="auto">
          <a:xfrm>
            <a:off x="3505200" y="228600"/>
            <a:ext cx="2043113" cy="588963"/>
          </a:xfrm>
          <a:prstGeom prst="rect">
            <a:avLst/>
          </a:prstGeom>
          <a:gradFill rotWithShape="1">
            <a:gsLst>
              <a:gs pos="0">
                <a:schemeClr val="accent1"/>
              </a:gs>
              <a:gs pos="100000">
                <a:schemeClr val="bg2"/>
              </a:gs>
            </a:gsLst>
            <a:lin ang="5400000" scaled="1"/>
          </a:gradFill>
          <a:ln w="9525">
            <a:solidFill>
              <a:srgbClr val="CC3300"/>
            </a:solidFill>
            <a:miter lim="800000"/>
            <a:headEnd/>
            <a:tailEnd/>
          </a:ln>
          <a:effectLst>
            <a:outerShdw dist="35921" dir="2700000" algn="ctr" rotWithShape="0">
              <a:schemeClr val="bg2"/>
            </a:outerShdw>
          </a:effectLst>
        </p:spPr>
        <p:txBody>
          <a:bodyPr wrap="none">
            <a:spAutoFit/>
          </a:bodyPr>
          <a:lstStyle/>
          <a:p>
            <a:pPr algn="l">
              <a:defRPr/>
            </a:pPr>
            <a:r>
              <a:rPr kumimoji="0" lang="en-US" sz="3200" b="1">
                <a:solidFill>
                  <a:schemeClr val="hlink"/>
                </a:solidFill>
                <a:latin typeface="Arial" charset="0"/>
                <a:cs typeface="Arial" charset="0"/>
              </a:rPr>
              <a:t>Plant Cell</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1794" name="Picture 4" descr="cellwallfigure1"/>
          <p:cNvPicPr>
            <a:picLocks noChangeAspect="1" noChangeArrowheads="1"/>
          </p:cNvPicPr>
          <p:nvPr/>
        </p:nvPicPr>
        <p:blipFill>
          <a:blip r:embed="rId3" cstate="print"/>
          <a:srcRect/>
          <a:stretch>
            <a:fillRect/>
          </a:stretch>
        </p:blipFill>
        <p:spPr bwMode="auto">
          <a:xfrm>
            <a:off x="1066800" y="1295400"/>
            <a:ext cx="7620000" cy="4244975"/>
          </a:xfrm>
          <a:prstGeom prst="rect">
            <a:avLst/>
          </a:prstGeom>
          <a:noFill/>
          <a:ln w="9525">
            <a:solidFill>
              <a:srgbClr val="663300"/>
            </a:solidFill>
            <a:miter lim="800000"/>
            <a:headEnd/>
            <a:tailEnd/>
          </a:ln>
        </p:spPr>
      </p:pic>
      <p:sp>
        <p:nvSpPr>
          <p:cNvPr id="5125" name="Text Box 5"/>
          <p:cNvSpPr txBox="1">
            <a:spLocks noChangeArrowheads="1"/>
          </p:cNvSpPr>
          <p:nvPr/>
        </p:nvSpPr>
        <p:spPr bwMode="auto">
          <a:xfrm>
            <a:off x="1295400" y="5691188"/>
            <a:ext cx="7343775" cy="928687"/>
          </a:xfrm>
          <a:prstGeom prst="rect">
            <a:avLst/>
          </a:prstGeom>
          <a:solidFill>
            <a:schemeClr val="folHlink"/>
          </a:solidFill>
          <a:ln w="12700" cap="sq">
            <a:solidFill>
              <a:srgbClr val="663300"/>
            </a:solidFill>
            <a:miter lim="800000"/>
            <a:headEnd type="none" w="sm" len="sm"/>
            <a:tailEnd type="none" w="sm" len="sm"/>
          </a:ln>
        </p:spPr>
        <p:txBody>
          <a:bodyPr wrap="none">
            <a:spAutoFit/>
          </a:bodyPr>
          <a:lstStyle/>
          <a:p>
            <a:pPr algn="l">
              <a:buFontTx/>
              <a:buChar char="•"/>
            </a:pPr>
            <a:r>
              <a:rPr lang="en-US" sz="1800" b="1">
                <a:solidFill>
                  <a:srgbClr val="FF3399"/>
                </a:solidFill>
              </a:rPr>
              <a:t> rigid wall surrounding the plasma membrane.</a:t>
            </a:r>
          </a:p>
          <a:p>
            <a:pPr algn="l">
              <a:buFontTx/>
              <a:buChar char="•"/>
            </a:pPr>
            <a:r>
              <a:rPr lang="en-US" sz="1800" b="1">
                <a:solidFill>
                  <a:srgbClr val="FF3399"/>
                </a:solidFill>
              </a:rPr>
              <a:t> complex structure</a:t>
            </a:r>
          </a:p>
          <a:p>
            <a:pPr algn="l">
              <a:buFontTx/>
              <a:buChar char="•"/>
            </a:pPr>
            <a:r>
              <a:rPr lang="en-US" sz="1800" b="1">
                <a:solidFill>
                  <a:srgbClr val="FF3399"/>
                </a:solidFill>
              </a:rPr>
              <a:t> protecting the cell and to regulating the life cycle of the plant organism. </a:t>
            </a:r>
          </a:p>
        </p:txBody>
      </p:sp>
      <p:sp>
        <p:nvSpPr>
          <p:cNvPr id="5126" name="Text Box 6"/>
          <p:cNvSpPr txBox="1">
            <a:spLocks noChangeArrowheads="1"/>
          </p:cNvSpPr>
          <p:nvPr/>
        </p:nvSpPr>
        <p:spPr bwMode="auto">
          <a:xfrm>
            <a:off x="3733800" y="307975"/>
            <a:ext cx="1911350" cy="654050"/>
          </a:xfrm>
          <a:prstGeom prst="rect">
            <a:avLst/>
          </a:prstGeom>
          <a:solidFill>
            <a:schemeClr val="folHlink"/>
          </a:solidFill>
          <a:ln w="12700" cap="sq">
            <a:solidFill>
              <a:srgbClr val="663300"/>
            </a:solidFill>
            <a:miter lim="800000"/>
            <a:headEnd type="none" w="sm" len="sm"/>
            <a:tailEnd type="none" w="sm" len="sm"/>
          </a:ln>
          <a:effectLst>
            <a:outerShdw dist="35921" dir="2700000" algn="ctr" rotWithShape="0">
              <a:schemeClr val="bg2">
                <a:alpha val="50000"/>
              </a:schemeClr>
            </a:outerShdw>
          </a:effectLst>
        </p:spPr>
        <p:txBody>
          <a:bodyPr wrap="none">
            <a:spAutoFit/>
          </a:bodyPr>
          <a:lstStyle/>
          <a:p>
            <a:pPr algn="l">
              <a:defRPr/>
            </a:pPr>
            <a:r>
              <a:rPr lang="en-US" sz="3600" b="1">
                <a:solidFill>
                  <a:srgbClr val="FF3399"/>
                </a:solidFill>
                <a:cs typeface="Arial" charset="0"/>
              </a:rPr>
              <a:t>Cell wall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heckerboard(across)">
                                      <p:cBhvr>
                                        <p:cTn id="7"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665413" y="430213"/>
            <a:ext cx="5613400" cy="762000"/>
          </a:xfrm>
          <a:gradFill rotWithShape="1">
            <a:gsLst>
              <a:gs pos="0">
                <a:schemeClr val="folHlink"/>
              </a:gs>
              <a:gs pos="100000">
                <a:schemeClr val="accent1"/>
              </a:gs>
            </a:gsLst>
            <a:lin ang="5400000" scaled="1"/>
          </a:gradFill>
          <a:ln>
            <a:solidFill>
              <a:srgbClr val="CC3300"/>
            </a:solidFill>
          </a:ln>
        </p:spPr>
        <p:txBody>
          <a:bodyPr/>
          <a:lstStyle/>
          <a:p>
            <a:r>
              <a:rPr lang="en-US" sz="4000" dirty="0" smtClean="0"/>
              <a:t>PLANTS IN MOTION</a:t>
            </a:r>
          </a:p>
        </p:txBody>
      </p:sp>
      <p:pic>
        <p:nvPicPr>
          <p:cNvPr id="108548" name="Picture 4" descr="tulipmontage"/>
          <p:cNvPicPr>
            <a:picLocks noChangeAspect="1" noChangeArrowheads="1"/>
          </p:cNvPicPr>
          <p:nvPr/>
        </p:nvPicPr>
        <p:blipFill>
          <a:blip r:embed="rId3" cstate="print"/>
          <a:srcRect/>
          <a:stretch>
            <a:fillRect/>
          </a:stretch>
        </p:blipFill>
        <p:spPr bwMode="auto">
          <a:xfrm>
            <a:off x="2819400" y="2362200"/>
            <a:ext cx="5105400" cy="3829050"/>
          </a:xfrm>
          <a:prstGeom prst="rect">
            <a:avLst/>
          </a:prstGeom>
          <a:noFill/>
        </p:spPr>
      </p:pic>
      <p:sp>
        <p:nvSpPr>
          <p:cNvPr id="6" name="TextBox 5"/>
          <p:cNvSpPr txBox="1"/>
          <p:nvPr/>
        </p:nvSpPr>
        <p:spPr>
          <a:xfrm>
            <a:off x="3919776" y="1752600"/>
            <a:ext cx="2404824" cy="461665"/>
          </a:xfrm>
          <a:prstGeom prst="rect">
            <a:avLst/>
          </a:prstGeom>
          <a:noFill/>
        </p:spPr>
        <p:txBody>
          <a:bodyPr wrap="none" rtlCol="0">
            <a:spAutoFit/>
          </a:bodyPr>
          <a:lstStyle/>
          <a:p>
            <a:r>
              <a:rPr lang="en-US" dirty="0" smtClean="0">
                <a:hlinkClick r:id="rId4"/>
              </a:rPr>
              <a:t>Movies at Indiana</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4" descr="cellwallfigure1"/>
          <p:cNvPicPr>
            <a:picLocks noChangeAspect="1" noChangeArrowheads="1"/>
          </p:cNvPicPr>
          <p:nvPr/>
        </p:nvPicPr>
        <p:blipFill>
          <a:blip r:embed="rId4" cstate="print"/>
          <a:srcRect l="17999" r="20000"/>
          <a:stretch>
            <a:fillRect/>
          </a:stretch>
        </p:blipFill>
        <p:spPr bwMode="auto">
          <a:xfrm>
            <a:off x="6019800" y="304800"/>
            <a:ext cx="2819400" cy="2533650"/>
          </a:xfrm>
          <a:prstGeom prst="rect">
            <a:avLst/>
          </a:prstGeom>
          <a:noFill/>
          <a:ln w="9525">
            <a:solidFill>
              <a:srgbClr val="663300"/>
            </a:solidFill>
            <a:miter lim="800000"/>
            <a:headEnd/>
            <a:tailEnd/>
          </a:ln>
        </p:spPr>
      </p:pic>
      <p:sp>
        <p:nvSpPr>
          <p:cNvPr id="200707" name="Line 3"/>
          <p:cNvSpPr>
            <a:spLocks noChangeShapeType="1"/>
          </p:cNvSpPr>
          <p:nvPr/>
        </p:nvSpPr>
        <p:spPr bwMode="auto">
          <a:xfrm flipV="1">
            <a:off x="5715000" y="1600200"/>
            <a:ext cx="457200" cy="533400"/>
          </a:xfrm>
          <a:prstGeom prst="line">
            <a:avLst/>
          </a:prstGeom>
          <a:noFill/>
          <a:ln w="76200" cap="sq">
            <a:solidFill>
              <a:srgbClr val="FF0066"/>
            </a:solidFill>
            <a:round/>
            <a:headEnd type="none" w="sm" len="sm"/>
            <a:tailEnd type="triangle" w="sm" len="sm"/>
          </a:ln>
          <a:effectLst/>
        </p:spPr>
        <p:txBody>
          <a:bodyPr/>
          <a:lstStyle/>
          <a:p>
            <a:endParaRPr lang="en-US"/>
          </a:p>
        </p:txBody>
      </p:sp>
      <p:sp>
        <p:nvSpPr>
          <p:cNvPr id="200708" name="Text Box 4"/>
          <p:cNvSpPr txBox="1">
            <a:spLocks noChangeArrowheads="1"/>
          </p:cNvSpPr>
          <p:nvPr/>
        </p:nvSpPr>
        <p:spPr bwMode="auto">
          <a:xfrm>
            <a:off x="768350" y="41275"/>
            <a:ext cx="6002338" cy="2282825"/>
          </a:xfrm>
          <a:prstGeom prst="rect">
            <a:avLst/>
          </a:prstGeom>
          <a:noFill/>
          <a:ln w="12700" cap="sq">
            <a:noFill/>
            <a:miter lim="800000"/>
            <a:headEnd type="none" w="sm" len="sm"/>
            <a:tailEnd type="none" w="sm" len="sm"/>
          </a:ln>
          <a:effectLst/>
        </p:spPr>
        <p:txBody>
          <a:bodyPr wrap="none">
            <a:spAutoFit/>
          </a:bodyPr>
          <a:lstStyle/>
          <a:p>
            <a:pPr marL="457200" indent="-457200" algn="l"/>
            <a:r>
              <a:rPr lang="en-US"/>
              <a:t>Red arrow shows this molecules in the cell wall</a:t>
            </a:r>
          </a:p>
          <a:p>
            <a:pPr marL="457200" indent="-457200" algn="l">
              <a:buFontTx/>
              <a:buAutoNum type="arabicPeriod"/>
            </a:pPr>
            <a:r>
              <a:rPr lang="en-US"/>
              <a:t>Cellulose Microfibrils</a:t>
            </a:r>
          </a:p>
          <a:p>
            <a:pPr marL="457200" indent="-457200" algn="l">
              <a:buFontTx/>
              <a:buAutoNum type="arabicPeriod"/>
            </a:pPr>
            <a:r>
              <a:rPr lang="en-US"/>
              <a:t>Pectin</a:t>
            </a:r>
          </a:p>
          <a:p>
            <a:pPr marL="457200" indent="-457200" algn="l">
              <a:buFontTx/>
              <a:buAutoNum type="arabicPeriod"/>
            </a:pPr>
            <a:r>
              <a:rPr lang="en-US"/>
              <a:t>Middle Lamella</a:t>
            </a:r>
          </a:p>
          <a:p>
            <a:pPr marL="457200" indent="-457200" algn="l">
              <a:buFontTx/>
              <a:buAutoNum type="arabicPeriod"/>
            </a:pPr>
            <a:r>
              <a:rPr lang="en-US"/>
              <a:t>Cross-linking Glycan</a:t>
            </a:r>
          </a:p>
          <a:p>
            <a:pPr marL="457200" indent="-457200" algn="l">
              <a:buFontTx/>
              <a:buAutoNum type="arabicPeriod"/>
            </a:pPr>
            <a:r>
              <a:rPr lang="en-US"/>
              <a:t>Plasma Membrane</a:t>
            </a:r>
          </a:p>
        </p:txBody>
      </p:sp>
      <p:pic>
        <p:nvPicPr>
          <p:cNvPr id="200709" name="PRS Question Icon" descr="PRS Question Icon"/>
          <p:cNvPicPr>
            <a:picLocks noChangeAspect="1" noChangeArrowheads="1"/>
          </p:cNvPicPr>
          <p:nvPr>
            <p:custDataLst>
              <p:tags r:id="rId1"/>
            </p:custDataLst>
          </p:nvPr>
        </p:nvPicPr>
        <p:blipFill>
          <a:blip r:embed="rId5" cstate="print"/>
          <a:srcRect/>
          <a:stretch>
            <a:fillRect/>
          </a:stretch>
        </p:blipFill>
        <p:spPr bwMode="auto">
          <a:xfrm>
            <a:off x="63500" y="6223000"/>
            <a:ext cx="406400" cy="4064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207963" y="-12700"/>
            <a:ext cx="8134599" cy="2308324"/>
          </a:xfrm>
          <a:prstGeom prst="rect">
            <a:avLst/>
          </a:prstGeom>
          <a:noFill/>
          <a:ln w="12700" cap="sq">
            <a:noFill/>
            <a:miter lim="800000"/>
            <a:headEnd type="none" w="sm" len="sm"/>
            <a:tailEnd type="none" w="sm" len="sm"/>
          </a:ln>
          <a:effectLst/>
        </p:spPr>
        <p:txBody>
          <a:bodyPr wrap="none">
            <a:spAutoFit/>
          </a:bodyPr>
          <a:lstStyle/>
          <a:p>
            <a:pPr marL="457200" indent="-457200" algn="l"/>
            <a:r>
              <a:rPr lang="en-US" dirty="0" smtClean="0"/>
              <a:t>The result of RNA Interference is mostly manifested by</a:t>
            </a:r>
          </a:p>
          <a:p>
            <a:pPr marL="457200" indent="-457200" algn="l">
              <a:buAutoNum type="arabicPeriod"/>
            </a:pPr>
            <a:r>
              <a:rPr lang="en-US" dirty="0" smtClean="0"/>
              <a:t>Elimination of all cellular RNA biosynthesis</a:t>
            </a:r>
          </a:p>
          <a:p>
            <a:pPr marL="457200" indent="-457200" algn="l">
              <a:buAutoNum type="arabicPeriod"/>
            </a:pPr>
            <a:r>
              <a:rPr lang="en-US" dirty="0" smtClean="0"/>
              <a:t>Down regulation of all RNA mediated signaling pathway</a:t>
            </a:r>
          </a:p>
          <a:p>
            <a:pPr marL="457200" indent="-457200" algn="l">
              <a:buAutoNum type="arabicPeriod"/>
            </a:pPr>
            <a:r>
              <a:rPr lang="en-US" dirty="0" smtClean="0"/>
              <a:t>No gene expression from a specific gene</a:t>
            </a:r>
          </a:p>
          <a:p>
            <a:pPr marL="457200" indent="-457200" algn="l">
              <a:buAutoNum type="arabicPeriod"/>
            </a:pPr>
            <a:r>
              <a:rPr lang="en-US" dirty="0" smtClean="0"/>
              <a:t>Degradation of the DNA of a particular gene</a:t>
            </a:r>
          </a:p>
          <a:p>
            <a:pPr marL="457200" indent="-457200" algn="l">
              <a:buAutoNum type="arabicPeriod"/>
            </a:pPr>
            <a:r>
              <a:rPr lang="en-US" dirty="0" smtClean="0"/>
              <a:t>Degradation of the mRNA and the protein of a specific gene </a:t>
            </a:r>
          </a:p>
        </p:txBody>
      </p:sp>
      <p:pic>
        <p:nvPicPr>
          <p:cNvPr id="202755" name="PRS Question Icon" descr="PRS Question Icon"/>
          <p:cNvPicPr>
            <a:picLocks noChangeAspect="1" noChangeArrowheads="1"/>
          </p:cNvPicPr>
          <p:nvPr>
            <p:custDataLst>
              <p:tags r:id="rId1"/>
            </p:custDataLst>
          </p:nvPr>
        </p:nvPicPr>
        <p:blipFill>
          <a:blip r:embed="rId4" cstate="print"/>
          <a:srcRect/>
          <a:stretch>
            <a:fillRect/>
          </a:stretch>
        </p:blipFill>
        <p:spPr bwMode="auto">
          <a:xfrm>
            <a:off x="63500" y="6223000"/>
            <a:ext cx="406400" cy="4064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77" y="457200"/>
            <a:ext cx="8647560" cy="2308324"/>
          </a:xfrm>
          <a:prstGeom prst="rect">
            <a:avLst/>
          </a:prstGeom>
          <a:noFill/>
        </p:spPr>
        <p:txBody>
          <a:bodyPr wrap="none" rtlCol="0">
            <a:spAutoFit/>
          </a:bodyPr>
          <a:lstStyle/>
          <a:p>
            <a:pPr algn="l"/>
            <a:r>
              <a:rPr lang="en-US" dirty="0" smtClean="0"/>
              <a:t>In the movie, successful cloning of a DNA fragment in a cloning site</a:t>
            </a:r>
          </a:p>
          <a:p>
            <a:pPr algn="l"/>
            <a:r>
              <a:rPr lang="en-US" dirty="0"/>
              <a:t>i</a:t>
            </a:r>
            <a:r>
              <a:rPr lang="en-US" dirty="0" smtClean="0"/>
              <a:t>s proved  by</a:t>
            </a:r>
          </a:p>
          <a:p>
            <a:pPr marL="457200" indent="-457200" algn="l">
              <a:buAutoNum type="arabicPeriod"/>
            </a:pPr>
            <a:r>
              <a:rPr lang="en-US" dirty="0" smtClean="0"/>
              <a:t>Inactivation of </a:t>
            </a:r>
            <a:r>
              <a:rPr lang="en-US" dirty="0" err="1" smtClean="0"/>
              <a:t>LacZ</a:t>
            </a:r>
            <a:r>
              <a:rPr lang="en-US" dirty="0" smtClean="0"/>
              <a:t> gene (Blue colony)</a:t>
            </a:r>
          </a:p>
          <a:p>
            <a:pPr marL="457200" indent="-457200" algn="l">
              <a:buAutoNum type="arabicPeriod"/>
            </a:pPr>
            <a:r>
              <a:rPr lang="en-US" dirty="0" smtClean="0"/>
              <a:t>Inactivation of </a:t>
            </a:r>
            <a:r>
              <a:rPr lang="en-US" dirty="0" err="1" smtClean="0"/>
              <a:t>LacZ</a:t>
            </a:r>
            <a:r>
              <a:rPr lang="en-US" dirty="0" smtClean="0"/>
              <a:t> gene (White colony)</a:t>
            </a:r>
          </a:p>
          <a:p>
            <a:pPr marL="457200" indent="-457200" algn="l">
              <a:buAutoNum type="arabicPeriod"/>
            </a:pPr>
            <a:r>
              <a:rPr lang="en-US" dirty="0" smtClean="0"/>
              <a:t>Activation of </a:t>
            </a:r>
            <a:r>
              <a:rPr lang="en-US" dirty="0" err="1" smtClean="0"/>
              <a:t>LacZ</a:t>
            </a:r>
            <a:r>
              <a:rPr lang="en-US" dirty="0" smtClean="0"/>
              <a:t> gene (Blue colony)</a:t>
            </a:r>
          </a:p>
          <a:p>
            <a:pPr marL="457200" indent="-457200" algn="l">
              <a:buAutoNum type="arabicPeriod"/>
            </a:pPr>
            <a:r>
              <a:rPr lang="en-US" dirty="0" smtClean="0"/>
              <a:t>Activation of </a:t>
            </a:r>
            <a:r>
              <a:rPr lang="en-US" dirty="0" err="1" smtClean="0"/>
              <a:t>LacZ</a:t>
            </a:r>
            <a:r>
              <a:rPr lang="en-US" dirty="0" smtClean="0"/>
              <a:t> gene (White colony) </a:t>
            </a:r>
            <a:endParaRPr lang="en-US" dirty="0"/>
          </a:p>
        </p:txBody>
      </p:sp>
      <p:pic>
        <p:nvPicPr>
          <p:cNvPr id="3" name="PRS Question Icon" descr="PRS Question Icon"/>
          <p:cNvPicPr>
            <a:picLocks noChangeAspect="1"/>
          </p:cNvPicPr>
          <p:nvPr>
            <p:custDataLst>
              <p:tags r:id="rId1"/>
            </p:custDataLst>
          </p:nvPr>
        </p:nvPicPr>
        <p:blipFill>
          <a:blip r:embed="rId3" cstate="print"/>
          <a:stretch>
            <a:fillRect/>
          </a:stretch>
        </p:blipFill>
        <p:spPr>
          <a:xfrm>
            <a:off x="63500" y="6223000"/>
            <a:ext cx="406349" cy="4063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990600" y="2406650"/>
            <a:ext cx="7772400" cy="2317750"/>
          </a:xfrm>
          <a:ln w="57150">
            <a:solidFill>
              <a:srgbClr val="CC3300"/>
            </a:solidFill>
          </a:ln>
        </p:spPr>
        <p:txBody>
          <a:bodyPr/>
          <a:lstStyle/>
          <a:p>
            <a:pPr eaLnBrk="1" hangingPunct="1"/>
            <a:r>
              <a:rPr lang="en-US" smtClean="0">
                <a:cs typeface="Times New Roman" pitchFamily="18" charset="0"/>
              </a:rPr>
              <a:t>Knowledge of Nucleic Acid Chemistry Is Essential to the Understanding of DNA Structure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2837" y="533400"/>
            <a:ext cx="6308971" cy="1938992"/>
          </a:xfrm>
          <a:prstGeom prst="rect">
            <a:avLst/>
          </a:prstGeom>
          <a:noFill/>
        </p:spPr>
        <p:txBody>
          <a:bodyPr wrap="none" rtlCol="0">
            <a:spAutoFit/>
          </a:bodyPr>
          <a:lstStyle/>
          <a:p>
            <a:pPr algn="l"/>
            <a:r>
              <a:rPr lang="en-US" dirty="0" smtClean="0"/>
              <a:t>In the movie, the purple tomato is created with </a:t>
            </a:r>
          </a:p>
          <a:p>
            <a:pPr marL="457200" indent="-457200" algn="l">
              <a:buAutoNum type="arabicPeriod"/>
            </a:pPr>
            <a:r>
              <a:rPr lang="en-US" dirty="0" smtClean="0"/>
              <a:t>Less amount of </a:t>
            </a:r>
            <a:r>
              <a:rPr lang="en-US" dirty="0" err="1" smtClean="0"/>
              <a:t>anthocyanin</a:t>
            </a:r>
            <a:r>
              <a:rPr lang="en-US" dirty="0" smtClean="0"/>
              <a:t> –a plant pigment</a:t>
            </a:r>
          </a:p>
          <a:p>
            <a:pPr marL="457200" indent="-457200" algn="l">
              <a:buAutoNum type="arabicPeriod"/>
            </a:pPr>
            <a:r>
              <a:rPr lang="en-US" dirty="0" smtClean="0"/>
              <a:t>More amount of </a:t>
            </a:r>
            <a:r>
              <a:rPr lang="en-US" dirty="0" err="1" smtClean="0"/>
              <a:t>anthocyanin</a:t>
            </a:r>
            <a:r>
              <a:rPr lang="en-US" dirty="0" smtClean="0"/>
              <a:t>- a plant </a:t>
            </a:r>
            <a:r>
              <a:rPr lang="en-US" dirty="0" err="1" smtClean="0"/>
              <a:t>organell</a:t>
            </a:r>
            <a:endParaRPr lang="en-US" dirty="0" smtClean="0"/>
          </a:p>
          <a:p>
            <a:pPr marL="457200" indent="-457200" algn="l">
              <a:buAutoNum type="arabicPeriod"/>
            </a:pPr>
            <a:r>
              <a:rPr lang="en-US" dirty="0" smtClean="0"/>
              <a:t>More amount of b-carotene- a plant pigment</a:t>
            </a:r>
          </a:p>
          <a:p>
            <a:pPr marL="457200" indent="-457200" algn="l">
              <a:buAutoNum type="arabicPeriod"/>
            </a:pPr>
            <a:r>
              <a:rPr lang="en-US" dirty="0" smtClean="0"/>
              <a:t>More amount of </a:t>
            </a:r>
            <a:r>
              <a:rPr lang="en-US" dirty="0" err="1" smtClean="0"/>
              <a:t>anthocyanin</a:t>
            </a:r>
            <a:r>
              <a:rPr lang="en-US" dirty="0" smtClean="0"/>
              <a:t>- a plant pigment</a:t>
            </a:r>
            <a:endParaRPr lang="en-US" dirty="0"/>
          </a:p>
        </p:txBody>
      </p:sp>
      <p:pic>
        <p:nvPicPr>
          <p:cNvPr id="3" name="PRS Question Icon" descr="PRS Question Icon"/>
          <p:cNvPicPr>
            <a:picLocks noChangeAspect="1"/>
          </p:cNvPicPr>
          <p:nvPr>
            <p:custDataLst>
              <p:tags r:id="rId1"/>
            </p:custDataLst>
          </p:nvPr>
        </p:nvPicPr>
        <p:blipFill>
          <a:blip r:embed="rId3" cstate="print"/>
          <a:stretch>
            <a:fillRect/>
          </a:stretch>
        </p:blipFill>
        <p:spPr>
          <a:xfrm>
            <a:off x="63500" y="6223000"/>
            <a:ext cx="406349" cy="40634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278100" cy="2308324"/>
          </a:xfrm>
          <a:prstGeom prst="rect">
            <a:avLst/>
          </a:prstGeom>
          <a:noFill/>
        </p:spPr>
        <p:txBody>
          <a:bodyPr wrap="none" rtlCol="0">
            <a:spAutoFit/>
          </a:bodyPr>
          <a:lstStyle/>
          <a:p>
            <a:pPr algn="l"/>
            <a:r>
              <a:rPr lang="en-US" dirty="0" smtClean="0"/>
              <a:t>In the movie, Amish Farmers have adopted Bt corns. These GMO</a:t>
            </a:r>
          </a:p>
          <a:p>
            <a:pPr algn="l"/>
            <a:r>
              <a:rPr lang="en-US" dirty="0" smtClean="0"/>
              <a:t> corns resist corn disease caused by</a:t>
            </a:r>
          </a:p>
          <a:p>
            <a:pPr marL="457200" indent="-457200" algn="l">
              <a:buAutoNum type="arabicPeriod"/>
            </a:pPr>
            <a:r>
              <a:rPr lang="en-US" dirty="0" smtClean="0"/>
              <a:t>European corn borer</a:t>
            </a:r>
          </a:p>
          <a:p>
            <a:pPr marL="457200" indent="-457200" algn="l">
              <a:buAutoNum type="arabicPeriod"/>
            </a:pPr>
            <a:r>
              <a:rPr lang="en-US" dirty="0" smtClean="0"/>
              <a:t>Asian corn borer</a:t>
            </a:r>
          </a:p>
          <a:p>
            <a:pPr marL="457200" indent="-457200" algn="l">
              <a:buAutoNum type="arabicPeriod"/>
            </a:pPr>
            <a:r>
              <a:rPr lang="en-US" dirty="0" smtClean="0"/>
              <a:t>European corn beetles</a:t>
            </a:r>
          </a:p>
          <a:p>
            <a:pPr marL="457200" indent="-457200" algn="l">
              <a:buAutoNum type="arabicPeriod"/>
            </a:pPr>
            <a:r>
              <a:rPr lang="en-US" dirty="0" smtClean="0"/>
              <a:t>North American corn wasp</a:t>
            </a:r>
          </a:p>
        </p:txBody>
      </p:sp>
      <p:pic>
        <p:nvPicPr>
          <p:cNvPr id="3" name="PRS Question Icon" descr="PRS Question Icon"/>
          <p:cNvPicPr>
            <a:picLocks noChangeAspect="1"/>
          </p:cNvPicPr>
          <p:nvPr>
            <p:custDataLst>
              <p:tags r:id="rId1"/>
            </p:custDataLst>
          </p:nvPr>
        </p:nvPicPr>
        <p:blipFill>
          <a:blip r:embed="rId3" cstate="print"/>
          <a:stretch>
            <a:fillRect/>
          </a:stretch>
        </p:blipFill>
        <p:spPr>
          <a:xfrm>
            <a:off x="63500" y="6223000"/>
            <a:ext cx="406349" cy="40634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9336210" cy="1938992"/>
          </a:xfrm>
          <a:prstGeom prst="rect">
            <a:avLst/>
          </a:prstGeom>
          <a:noFill/>
        </p:spPr>
        <p:txBody>
          <a:bodyPr wrap="none" rtlCol="0">
            <a:spAutoFit/>
          </a:bodyPr>
          <a:lstStyle/>
          <a:p>
            <a:pPr algn="l"/>
            <a:r>
              <a:rPr lang="en-US" dirty="0" smtClean="0"/>
              <a:t>In the movie, Ugandan banana suffers from a disease causing</a:t>
            </a:r>
          </a:p>
          <a:p>
            <a:pPr marL="457200" indent="-457200" algn="l">
              <a:buAutoNum type="arabicPeriod"/>
            </a:pPr>
            <a:r>
              <a:rPr lang="en-US" dirty="0" smtClean="0"/>
              <a:t>Low yield due to plants inability to move its resources within the plant</a:t>
            </a:r>
          </a:p>
          <a:p>
            <a:pPr marL="457200" indent="-457200" algn="l">
              <a:buAutoNum type="arabicPeriod"/>
            </a:pPr>
            <a:r>
              <a:rPr lang="en-US" dirty="0" smtClean="0"/>
              <a:t>No yield due to complete shut down of the photosynthesis</a:t>
            </a:r>
          </a:p>
          <a:p>
            <a:pPr marL="457200" indent="-457200" algn="l">
              <a:buAutoNum type="arabicPeriod"/>
            </a:pPr>
            <a:r>
              <a:rPr lang="en-US" dirty="0" smtClean="0"/>
              <a:t>Delayed fruit production due to infection by a pathogen</a:t>
            </a:r>
          </a:p>
          <a:p>
            <a:pPr marL="457200" indent="-457200" algn="l">
              <a:buAutoNum type="arabicPeriod"/>
            </a:pPr>
            <a:r>
              <a:rPr lang="en-US" dirty="0" smtClean="0"/>
              <a:t>Low yield due to reduced capacity for photosynthesis</a:t>
            </a:r>
          </a:p>
        </p:txBody>
      </p:sp>
      <p:pic>
        <p:nvPicPr>
          <p:cNvPr id="3" name="PRS Question Icon" descr="PRS Question Icon"/>
          <p:cNvPicPr>
            <a:picLocks noChangeAspect="1"/>
          </p:cNvPicPr>
          <p:nvPr>
            <p:custDataLst>
              <p:tags r:id="rId1"/>
            </p:custDataLst>
          </p:nvPr>
        </p:nvPicPr>
        <p:blipFill>
          <a:blip r:embed="rId3" cstate="print"/>
          <a:stretch>
            <a:fillRect/>
          </a:stretch>
        </p:blipFill>
        <p:spPr>
          <a:xfrm>
            <a:off x="63500" y="6223000"/>
            <a:ext cx="406349" cy="4063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6276"/>
            <a:ext cx="8195385" cy="1631216"/>
          </a:xfrm>
          <a:prstGeom prst="rect">
            <a:avLst/>
          </a:prstGeom>
          <a:noFill/>
        </p:spPr>
        <p:txBody>
          <a:bodyPr wrap="none" rtlCol="0">
            <a:spAutoFit/>
          </a:bodyPr>
          <a:lstStyle/>
          <a:p>
            <a:pPr algn="l"/>
            <a:r>
              <a:rPr lang="en-US" sz="2000" dirty="0" smtClean="0"/>
              <a:t>During PCR reaction, the main reason primers are needed is because</a:t>
            </a:r>
          </a:p>
          <a:p>
            <a:pPr marL="457200" indent="-457200" algn="l">
              <a:buAutoNum type="arabicPeriod"/>
            </a:pPr>
            <a:r>
              <a:rPr lang="en-US" sz="2000" dirty="0" smtClean="0"/>
              <a:t>The primers will bind to DNA template and help amplify DNA</a:t>
            </a:r>
          </a:p>
          <a:p>
            <a:pPr marL="457200" indent="-457200" algn="l">
              <a:buAutoNum type="arabicPeriod"/>
            </a:pPr>
            <a:r>
              <a:rPr lang="en-US" sz="2000" dirty="0" smtClean="0"/>
              <a:t>DNA polymerase needs double stranded template to amplify DNA</a:t>
            </a:r>
          </a:p>
          <a:p>
            <a:pPr marL="457200" indent="-457200" algn="l">
              <a:buAutoNum type="arabicPeriod"/>
            </a:pPr>
            <a:r>
              <a:rPr lang="en-US" sz="2000" dirty="0" smtClean="0"/>
              <a:t>DNA polymerase can degrade the double stranded DNA at the primer site</a:t>
            </a:r>
          </a:p>
          <a:p>
            <a:pPr marL="457200" indent="-457200" algn="l">
              <a:buAutoNum type="arabicPeriod"/>
            </a:pPr>
            <a:r>
              <a:rPr lang="en-US" sz="2000" dirty="0" smtClean="0"/>
              <a:t>The primers will facilitate the incorporation of </a:t>
            </a:r>
            <a:r>
              <a:rPr lang="en-US" sz="2000" dirty="0" err="1" smtClean="0"/>
              <a:t>dNTPs</a:t>
            </a:r>
            <a:endParaRPr lang="en-US" sz="2000" dirty="0" smtClean="0"/>
          </a:p>
        </p:txBody>
      </p:sp>
      <p:pic>
        <p:nvPicPr>
          <p:cNvPr id="3" name="PRS Question Icon" descr="PRS Question Icon"/>
          <p:cNvPicPr>
            <a:picLocks noChangeAspect="1"/>
          </p:cNvPicPr>
          <p:nvPr>
            <p:custDataLst>
              <p:tags r:id="rId1"/>
            </p:custDataLst>
          </p:nvPr>
        </p:nvPicPr>
        <p:blipFill>
          <a:blip r:embed="rId3" cstate="print"/>
          <a:stretch>
            <a:fillRect/>
          </a:stretch>
        </p:blipFill>
        <p:spPr>
          <a:xfrm>
            <a:off x="63500" y="6223000"/>
            <a:ext cx="406349" cy="40634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304800" y="152400"/>
            <a:ext cx="7673975" cy="2282825"/>
          </a:xfrm>
          <a:prstGeom prst="rect">
            <a:avLst/>
          </a:prstGeom>
          <a:noFill/>
          <a:ln w="12700" cap="sq">
            <a:noFill/>
            <a:miter lim="800000"/>
            <a:headEnd type="none" w="sm" len="sm"/>
            <a:tailEnd type="none" w="sm" len="sm"/>
          </a:ln>
          <a:effectLst/>
        </p:spPr>
        <p:txBody>
          <a:bodyPr wrap="none">
            <a:spAutoFit/>
          </a:bodyPr>
          <a:lstStyle/>
          <a:p>
            <a:pPr marL="457200" indent="-457200" algn="l"/>
            <a:r>
              <a:rPr lang="en-US"/>
              <a:t>All these organelles but this one are only found in a plant cell</a:t>
            </a:r>
          </a:p>
          <a:p>
            <a:pPr marL="457200" indent="-457200" algn="l">
              <a:buFontTx/>
              <a:buAutoNum type="arabicPeriod"/>
            </a:pPr>
            <a:r>
              <a:rPr lang="en-US"/>
              <a:t>Chloroplast</a:t>
            </a:r>
          </a:p>
          <a:p>
            <a:pPr marL="457200" indent="-457200" algn="l">
              <a:buFontTx/>
              <a:buAutoNum type="arabicPeriod"/>
            </a:pPr>
            <a:r>
              <a:rPr lang="en-US"/>
              <a:t>Cell wall</a:t>
            </a:r>
          </a:p>
          <a:p>
            <a:pPr marL="457200" indent="-457200" algn="l">
              <a:buFontTx/>
              <a:buAutoNum type="arabicPeriod"/>
            </a:pPr>
            <a:r>
              <a:rPr lang="en-US"/>
              <a:t>Vacuole</a:t>
            </a:r>
          </a:p>
          <a:p>
            <a:pPr marL="457200" indent="-457200" algn="l">
              <a:buFontTx/>
              <a:buAutoNum type="arabicPeriod"/>
            </a:pPr>
            <a:r>
              <a:rPr lang="en-US"/>
              <a:t>Plasmodesmata</a:t>
            </a:r>
          </a:p>
          <a:p>
            <a:pPr marL="457200" indent="-457200" algn="l">
              <a:buFontTx/>
              <a:buAutoNum type="arabicPeriod"/>
            </a:pPr>
            <a:r>
              <a:rPr lang="en-US"/>
              <a:t>Rough Endoplasmic reticulum</a:t>
            </a:r>
          </a:p>
        </p:txBody>
      </p:sp>
      <p:pic>
        <p:nvPicPr>
          <p:cNvPr id="198659" name="PRS Question Icon" descr="PRS Question Icon"/>
          <p:cNvPicPr>
            <a:picLocks noChangeAspect="1" noChangeArrowheads="1"/>
          </p:cNvPicPr>
          <p:nvPr>
            <p:custDataLst>
              <p:tags r:id="rId1"/>
            </p:custDataLst>
          </p:nvPr>
        </p:nvPicPr>
        <p:blipFill>
          <a:blip r:embed="rId4" cstate="print"/>
          <a:srcRect/>
          <a:stretch>
            <a:fillRect/>
          </a:stretch>
        </p:blipFill>
        <p:spPr bwMode="auto">
          <a:xfrm>
            <a:off x="63500" y="6223000"/>
            <a:ext cx="406400" cy="4064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288925" y="193675"/>
            <a:ext cx="5780088" cy="2282825"/>
          </a:xfrm>
          <a:prstGeom prst="rect">
            <a:avLst/>
          </a:prstGeom>
          <a:noFill/>
          <a:ln w="12700" cap="sq">
            <a:noFill/>
            <a:miter lim="800000"/>
            <a:headEnd type="none" w="sm" len="sm"/>
            <a:tailEnd type="none" w="sm" len="sm"/>
          </a:ln>
          <a:effectLst/>
        </p:spPr>
        <p:txBody>
          <a:bodyPr wrap="none">
            <a:spAutoFit/>
          </a:bodyPr>
          <a:lstStyle/>
          <a:p>
            <a:pPr marL="457200" indent="-457200" algn="l"/>
            <a:r>
              <a:rPr lang="en-US"/>
              <a:t>Tonoplast refers to</a:t>
            </a:r>
          </a:p>
          <a:p>
            <a:pPr marL="457200" indent="-457200" algn="l">
              <a:buFontTx/>
              <a:buAutoNum type="arabicPeriod"/>
            </a:pPr>
            <a:r>
              <a:rPr lang="en-US"/>
              <a:t>Cell wall outside of the plasma membrane</a:t>
            </a:r>
          </a:p>
          <a:p>
            <a:pPr marL="457200" indent="-457200" algn="l">
              <a:buFontTx/>
              <a:buAutoNum type="arabicPeriod"/>
            </a:pPr>
            <a:r>
              <a:rPr lang="en-US"/>
              <a:t>Plasma membrane outside the cytoplasm</a:t>
            </a:r>
          </a:p>
          <a:p>
            <a:pPr marL="457200" indent="-457200" algn="l">
              <a:buFontTx/>
              <a:buAutoNum type="arabicPeriod"/>
            </a:pPr>
            <a:r>
              <a:rPr lang="en-US"/>
              <a:t>Membrane surrounding the vacuole</a:t>
            </a:r>
          </a:p>
          <a:p>
            <a:pPr marL="457200" indent="-457200" algn="l">
              <a:buFontTx/>
              <a:buAutoNum type="arabicPeriod"/>
            </a:pPr>
            <a:r>
              <a:rPr lang="en-US"/>
              <a:t>Chloroplastic membrane</a:t>
            </a:r>
          </a:p>
          <a:p>
            <a:pPr marL="457200" indent="-457200" algn="l">
              <a:buFontTx/>
              <a:buAutoNum type="arabicPeriod"/>
            </a:pPr>
            <a:r>
              <a:rPr lang="en-US"/>
              <a:t>Mitochondrial membrane</a:t>
            </a:r>
          </a:p>
        </p:txBody>
      </p:sp>
      <p:pic>
        <p:nvPicPr>
          <p:cNvPr id="204803" name="PRS Question Icon" descr="PRS Question Icon"/>
          <p:cNvPicPr>
            <a:picLocks noChangeAspect="1" noChangeArrowheads="1"/>
          </p:cNvPicPr>
          <p:nvPr>
            <p:custDataLst>
              <p:tags r:id="rId1"/>
            </p:custDataLst>
          </p:nvPr>
        </p:nvPicPr>
        <p:blipFill>
          <a:blip r:embed="rId4" cstate="print"/>
          <a:srcRect/>
          <a:stretch>
            <a:fillRect/>
          </a:stretch>
        </p:blipFill>
        <p:spPr bwMode="auto">
          <a:xfrm>
            <a:off x="63500" y="6223000"/>
            <a:ext cx="406400" cy="4064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091" y="609600"/>
            <a:ext cx="7768473" cy="3416320"/>
          </a:xfrm>
          <a:prstGeom prst="rect">
            <a:avLst/>
          </a:prstGeom>
          <a:noFill/>
        </p:spPr>
        <p:txBody>
          <a:bodyPr wrap="none" rtlCol="0">
            <a:spAutoFit/>
          </a:bodyPr>
          <a:lstStyle/>
          <a:p>
            <a:pPr algn="l"/>
            <a:r>
              <a:rPr lang="en-US" dirty="0" smtClean="0"/>
              <a:t>During PCR primer synthesis, </a:t>
            </a:r>
            <a:r>
              <a:rPr lang="en-US" dirty="0"/>
              <a:t>t</a:t>
            </a:r>
            <a:r>
              <a:rPr lang="en-US" dirty="0" smtClean="0"/>
              <a:t>he template has the following </a:t>
            </a:r>
          </a:p>
          <a:p>
            <a:pPr algn="l"/>
            <a:r>
              <a:rPr lang="en-US" dirty="0" smtClean="0"/>
              <a:t>DNA sequence: </a:t>
            </a:r>
          </a:p>
          <a:p>
            <a:pPr algn="l"/>
            <a:r>
              <a:rPr lang="en-US" dirty="0" smtClean="0"/>
              <a:t>5’ ATGGCCCCTCAGTCCACCCCGACTTAGCTAG 3’</a:t>
            </a:r>
          </a:p>
          <a:p>
            <a:pPr algn="l"/>
            <a:r>
              <a:rPr lang="en-US" dirty="0" smtClean="0"/>
              <a:t>3’ TACCGGGGAGTCAGGTGGGGCTGAATCGATC 5’</a:t>
            </a:r>
          </a:p>
          <a:p>
            <a:pPr algn="l"/>
            <a:r>
              <a:rPr lang="en-US" dirty="0" smtClean="0"/>
              <a:t>Identify the correct 5 </a:t>
            </a:r>
            <a:r>
              <a:rPr lang="en-US" dirty="0" err="1" smtClean="0"/>
              <a:t>bp</a:t>
            </a:r>
            <a:r>
              <a:rPr lang="en-US" dirty="0" smtClean="0"/>
              <a:t> FORWARD primer</a:t>
            </a:r>
          </a:p>
          <a:p>
            <a:pPr marL="457200" indent="-457200" algn="l">
              <a:buAutoNum type="arabicPeriod"/>
            </a:pPr>
            <a:r>
              <a:rPr lang="en-US" dirty="0" smtClean="0"/>
              <a:t>ATACG</a:t>
            </a:r>
          </a:p>
          <a:p>
            <a:pPr marL="457200" indent="-457200" algn="l">
              <a:buAutoNum type="arabicPeriod"/>
            </a:pPr>
            <a:r>
              <a:rPr lang="en-US" dirty="0" smtClean="0"/>
              <a:t>GCTAG</a:t>
            </a:r>
          </a:p>
          <a:p>
            <a:pPr marL="457200" indent="-457200" algn="l">
              <a:buAutoNum type="arabicPeriod"/>
            </a:pPr>
            <a:r>
              <a:rPr lang="en-US" dirty="0" smtClean="0"/>
              <a:t>TACCG</a:t>
            </a:r>
          </a:p>
          <a:p>
            <a:pPr marL="457200" indent="-457200" algn="l">
              <a:buAutoNum type="arabicPeriod"/>
            </a:pPr>
            <a:r>
              <a:rPr lang="en-US" dirty="0" smtClean="0"/>
              <a:t>ATGGC</a:t>
            </a:r>
            <a:endParaRPr lang="en-US" dirty="0"/>
          </a:p>
        </p:txBody>
      </p:sp>
      <p:pic>
        <p:nvPicPr>
          <p:cNvPr id="3" name="PRS Question Icon" descr="PRS Question Icon"/>
          <p:cNvPicPr>
            <a:picLocks noChangeAspect="1"/>
          </p:cNvPicPr>
          <p:nvPr>
            <p:custDataLst>
              <p:tags r:id="rId1"/>
            </p:custDataLst>
          </p:nvPr>
        </p:nvPicPr>
        <p:blipFill>
          <a:blip r:embed="rId3" cstate="print"/>
          <a:stretch>
            <a:fillRect/>
          </a:stretch>
        </p:blipFill>
        <p:spPr>
          <a:xfrm>
            <a:off x="63500" y="6223000"/>
            <a:ext cx="406349" cy="4063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p:txBody>
          <a:bodyPr/>
          <a:lstStyle/>
          <a:p>
            <a:pPr lvl="1" eaLnBrk="1" hangingPunct="1"/>
            <a:endParaRPr lang="en-GB" smtClean="0"/>
          </a:p>
        </p:txBody>
      </p:sp>
      <p:pic>
        <p:nvPicPr>
          <p:cNvPr id="29699" name="Picture 4" descr="10_02"/>
          <p:cNvPicPr>
            <a:picLocks noChangeAspect="1" noChangeArrowheads="1"/>
          </p:cNvPicPr>
          <p:nvPr/>
        </p:nvPicPr>
        <p:blipFill>
          <a:blip r:embed="rId3" cstate="print"/>
          <a:srcRect b="3087"/>
          <a:stretch>
            <a:fillRect/>
          </a:stretch>
        </p:blipFill>
        <p:spPr bwMode="auto">
          <a:xfrm>
            <a:off x="685800" y="533400"/>
            <a:ext cx="8083550" cy="5938838"/>
          </a:xfrm>
          <a:prstGeom prst="rect">
            <a:avLst/>
          </a:prstGeom>
          <a:noFill/>
          <a:ln w="9525">
            <a:solidFill>
              <a:srgbClr val="CC33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p:txBody>
          <a:bodyPr/>
          <a:lstStyle/>
          <a:p>
            <a:pPr eaLnBrk="1" hangingPunct="1"/>
            <a:endParaRPr lang="en-US" smtClean="0"/>
          </a:p>
        </p:txBody>
      </p:sp>
      <p:pic>
        <p:nvPicPr>
          <p:cNvPr id="30723" name="Picture 4" descr="10_12a"/>
          <p:cNvPicPr>
            <a:picLocks noChangeAspect="1" noChangeArrowheads="1"/>
          </p:cNvPicPr>
          <p:nvPr/>
        </p:nvPicPr>
        <p:blipFill>
          <a:blip r:embed="rId3" cstate="print"/>
          <a:srcRect b="3072"/>
          <a:stretch>
            <a:fillRect/>
          </a:stretch>
        </p:blipFill>
        <p:spPr bwMode="auto">
          <a:xfrm>
            <a:off x="1219200" y="495300"/>
            <a:ext cx="7278688" cy="6094413"/>
          </a:xfrm>
          <a:prstGeom prst="rect">
            <a:avLst/>
          </a:prstGeom>
          <a:noFill/>
          <a:ln w="9525">
            <a:solidFill>
              <a:srgbClr val="CC3300"/>
            </a:solidFill>
            <a:miter lim="800000"/>
            <a:headEnd/>
            <a:tailEnd/>
          </a:ln>
        </p:spPr>
      </p:pic>
      <p:sp>
        <p:nvSpPr>
          <p:cNvPr id="30724" name="Rectangle 6"/>
          <p:cNvSpPr>
            <a:spLocks noChangeArrowheads="1"/>
          </p:cNvSpPr>
          <p:nvPr/>
        </p:nvSpPr>
        <p:spPr bwMode="auto">
          <a:xfrm>
            <a:off x="1371600" y="5734050"/>
            <a:ext cx="4546600" cy="742950"/>
          </a:xfrm>
          <a:prstGeom prst="rect">
            <a:avLst/>
          </a:prstGeom>
          <a:noFill/>
          <a:ln w="12700" cap="sq">
            <a:solidFill>
              <a:srgbClr val="CC3300"/>
            </a:solidFill>
            <a:miter lim="800000"/>
            <a:headEnd type="none" w="sm" len="sm"/>
            <a:tailEnd type="none" w="sm" len="sm"/>
          </a:ln>
        </p:spPr>
        <p:txBody>
          <a:bodyPr wrap="none">
            <a:spAutoFit/>
          </a:bodyPr>
          <a:lstStyle/>
          <a:p>
            <a:r>
              <a:rPr kumimoji="0" lang="en-US" sz="1400" b="1"/>
              <a:t>Nucleotides are linked by a phosphodiester bond between</a:t>
            </a:r>
          </a:p>
          <a:p>
            <a:r>
              <a:rPr kumimoji="0" lang="en-US" sz="1400" b="1"/>
              <a:t> the phosphate group at the C-5' position and the OH </a:t>
            </a:r>
          </a:p>
          <a:p>
            <a:r>
              <a:rPr kumimoji="0" lang="en-US" sz="1400" b="1"/>
              <a:t>group on the C-3' position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p:txBody>
          <a:bodyPr/>
          <a:lstStyle/>
          <a:p>
            <a:pPr eaLnBrk="1" hangingPunct="1"/>
            <a:endParaRPr lang="en-US" smtClean="0"/>
          </a:p>
        </p:txBody>
      </p:sp>
      <p:pic>
        <p:nvPicPr>
          <p:cNvPr id="31747" name="Picture 4" descr="10_12b"/>
          <p:cNvPicPr>
            <a:picLocks noChangeAspect="1" noChangeArrowheads="1"/>
          </p:cNvPicPr>
          <p:nvPr/>
        </p:nvPicPr>
        <p:blipFill>
          <a:blip r:embed="rId3" cstate="print"/>
          <a:srcRect b="6131"/>
          <a:stretch>
            <a:fillRect/>
          </a:stretch>
        </p:blipFill>
        <p:spPr bwMode="auto">
          <a:xfrm>
            <a:off x="3175" y="1711325"/>
            <a:ext cx="9136063" cy="3225800"/>
          </a:xfrm>
          <a:prstGeom prst="rect">
            <a:avLst/>
          </a:prstGeom>
          <a:noFill/>
          <a:ln w="9525">
            <a:noFill/>
            <a:miter lim="800000"/>
            <a:headEnd/>
            <a:tailEnd/>
          </a:ln>
        </p:spPr>
      </p:pic>
      <p:sp>
        <p:nvSpPr>
          <p:cNvPr id="31748" name="Text Box 5"/>
          <p:cNvSpPr txBox="1">
            <a:spLocks noChangeArrowheads="1"/>
          </p:cNvSpPr>
          <p:nvPr/>
        </p:nvSpPr>
        <p:spPr bwMode="auto">
          <a:xfrm>
            <a:off x="0" y="6581775"/>
            <a:ext cx="9144000" cy="274638"/>
          </a:xfrm>
          <a:prstGeom prst="rect">
            <a:avLst/>
          </a:prstGeom>
          <a:solidFill>
            <a:schemeClr val="bg1"/>
          </a:solidFill>
          <a:ln w="9525">
            <a:noFill/>
            <a:miter lim="800000"/>
            <a:headEnd/>
            <a:tailEnd/>
          </a:ln>
        </p:spPr>
        <p:txBody>
          <a:bodyPr lIns="82269" tIns="41134" rIns="82269" bIns="41134">
            <a:spAutoFit/>
          </a:bodyPr>
          <a:lstStyle/>
          <a:p>
            <a:pPr defTabSz="822325" eaLnBrk="0" hangingPunct="0"/>
            <a:r>
              <a:rPr kumimoji="0" lang="en-US" sz="1300" b="1">
                <a:latin typeface="Arial" pitchFamily="34" charset="0"/>
              </a:rPr>
              <a:t>Figure 10-12b</a:t>
            </a:r>
            <a:r>
              <a:rPr kumimoji="0" lang="en-US" sz="1300">
                <a:latin typeface="Arial" pitchFamily="34" charset="0"/>
              </a:rPr>
              <a:t>    Copyright © 2006 Pearson Prentice Hall, Inc.</a:t>
            </a:r>
            <a:endParaRPr kumimoji="0" lang="en-GB" sz="130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10_14c"/>
          <p:cNvPicPr>
            <a:picLocks noChangeAspect="1" noChangeArrowheads="1"/>
          </p:cNvPicPr>
          <p:nvPr/>
        </p:nvPicPr>
        <p:blipFill>
          <a:blip r:embed="rId3" cstate="print"/>
          <a:srcRect b="3859"/>
          <a:stretch>
            <a:fillRect/>
          </a:stretch>
        </p:blipFill>
        <p:spPr bwMode="auto">
          <a:xfrm>
            <a:off x="914400" y="1066800"/>
            <a:ext cx="7543800" cy="4333875"/>
          </a:xfrm>
          <a:prstGeom prst="rect">
            <a:avLst/>
          </a:prstGeom>
          <a:noFill/>
          <a:ln w="9525">
            <a:solidFill>
              <a:srgbClr val="CC33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10_14"/>
          <p:cNvPicPr>
            <a:picLocks noChangeAspect="1" noChangeArrowheads="1"/>
          </p:cNvPicPr>
          <p:nvPr/>
        </p:nvPicPr>
        <p:blipFill>
          <a:blip r:embed="rId3" cstate="print"/>
          <a:srcRect b="3065"/>
          <a:stretch>
            <a:fillRect/>
          </a:stretch>
        </p:blipFill>
        <p:spPr bwMode="auto">
          <a:xfrm>
            <a:off x="2057400" y="457200"/>
            <a:ext cx="5226050" cy="5740400"/>
          </a:xfrm>
          <a:prstGeom prst="rect">
            <a:avLst/>
          </a:prstGeom>
          <a:noFill/>
          <a:ln w="9525">
            <a:solidFill>
              <a:srgbClr val="CC33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10_14b"/>
          <p:cNvPicPr>
            <a:picLocks noChangeAspect="1" noChangeArrowheads="1"/>
          </p:cNvPicPr>
          <p:nvPr/>
        </p:nvPicPr>
        <p:blipFill>
          <a:blip r:embed="rId3" cstate="print"/>
          <a:srcRect b="3072"/>
          <a:stretch>
            <a:fillRect/>
          </a:stretch>
        </p:blipFill>
        <p:spPr bwMode="auto">
          <a:xfrm>
            <a:off x="3181350" y="533400"/>
            <a:ext cx="3046413" cy="6116638"/>
          </a:xfrm>
          <a:prstGeom prst="rect">
            <a:avLst/>
          </a:prstGeom>
          <a:noFill/>
          <a:ln w="9525">
            <a:solidFill>
              <a:srgbClr val="0000FF"/>
            </a:solid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ON" val="4.10"/>
  <p:tag name="QUESTIONNAME" val="Q4"/>
  <p:tag name="QUESTIONTYPE" val=" 0"/>
  <p:tag name="QUESTIONCHOICES" val=" 3"/>
  <p:tag name="QUESTIONANSWER" val="2"/>
  <p:tag name="QUESTIONDIFFICULTY" val=" 0"/>
  <p:tag name="QUESTIONPOINTS" val=" 5"/>
  <p:tag name="QUESTIONCHANCES" val=" 3"/>
  <p:tag name="QUESTIONTIMER" val="00:45"/>
  <p:tag name="QUESTIONCHOICESTYPE" val=" 0"/>
  <p:tag name="QUESTIONCHARTTYPE" val="0"/>
  <p:tag name="MANUALQUESTIONSTART" val="No"/>
</p:tagLst>
</file>

<file path=ppt/tags/tag10.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4"/>
  <p:tag name="QUESTIONDIFFICULTY" val=" 0"/>
  <p:tag name="QUESTIONPOINTS" val=" 5"/>
  <p:tag name="QUESTIONCHANCES" val=" 3"/>
  <p:tag name="QUESTIONTIMER" val="00:30"/>
  <p:tag name="QUESTIONCHOICESTYPE" val=" 0"/>
  <p:tag name="QUESTIONCHARTTYPE" val="0"/>
  <p:tag name="MANUALQUESTIONSTART" val="No"/>
</p:tagLst>
</file>

<file path=ppt/tags/tag2.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3"/>
  <p:tag name="QUESTIONDIFFICULTY" val=" 0"/>
  <p:tag name="QUESTIONPOINTS" val=" 5"/>
  <p:tag name="QUESTIONCHANCES" val=" 3"/>
  <p:tag name="QUESTIONTIMER" val="00:45"/>
  <p:tag name="QUESTIONCHOICESTYPE" val=" 0"/>
  <p:tag name="QUESTIONCHARTTYPE" val="0"/>
  <p:tag name="MANUALQUESTIONSTART" val="No"/>
</p:tagLst>
</file>

<file path=ppt/tags/tag3.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2"/>
  <p:tag name="QUESTIONDIFFICULTY" val=" 0"/>
  <p:tag name="QUESTIONPOINTS" val=" 5"/>
  <p:tag name="QUESTIONCHANCES" val=" 3"/>
  <p:tag name="QUESTIONTIMER" val="00:30"/>
  <p:tag name="QUESTIONCHOICESTYPE" val=" 0"/>
  <p:tag name="QUESTIONCHARTTYPE" val="0"/>
  <p:tag name="MANUALQUESTIONSTART" val="No"/>
</p:tagLst>
</file>

<file path=ppt/tags/tag4.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4"/>
  <p:tag name="QUESTIONDIFFICULTY" val=" 0"/>
  <p:tag name="QUESTIONPOINTS" val=" 5"/>
  <p:tag name="QUESTIONCHANCES" val=" 3"/>
  <p:tag name="QUESTIONTIMER" val="00:30"/>
  <p:tag name="QUESTIONCHOICESTYPE" val=" 0"/>
  <p:tag name="QUESTIONCHARTTYPE" val="0"/>
  <p:tag name="MANUALQUESTIONSTART" val="No"/>
</p:tagLst>
</file>

<file path=ppt/tags/tag5.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1"/>
  <p:tag name="QUESTIONDIFFICULTY" val=" 0"/>
  <p:tag name="QUESTIONPOINTS" val=" 5"/>
  <p:tag name="QUESTIONCHANCES" val=" 3"/>
  <p:tag name="QUESTIONTIMER" val="00:30"/>
  <p:tag name="QUESTIONCHOICESTYPE" val=" 0"/>
  <p:tag name="QUESTIONCHARTTYPE" val="0"/>
  <p:tag name="MANUALQUESTIONSTART" val="No"/>
</p:tagLst>
</file>

<file path=ppt/tags/tag6.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4"/>
  <p:tag name="QUESTIONDIFFICULTY" val=" 0"/>
  <p:tag name="QUESTIONPOINTS" val=" 5"/>
  <p:tag name="QUESTIONCHANCES" val=" 3"/>
  <p:tag name="QUESTIONTIMER" val="00:30"/>
  <p:tag name="QUESTIONCHOICESTYPE" val=" 0"/>
  <p:tag name="QUESTIONCHARTTYPE" val="0"/>
  <p:tag name="MANUALQUESTIONSTART" val="No"/>
</p:tagLst>
</file>

<file path=ppt/tags/tag7.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2"/>
  <p:tag name="QUESTIONDIFFICULTY" val=" 0"/>
  <p:tag name="QUESTIONPOINTS" val=" 5"/>
  <p:tag name="QUESTIONCHANCES" val=" 3"/>
  <p:tag name="QUESTIONTIMER" val="00:30"/>
  <p:tag name="QUESTIONCHOICESTYPE" val=" 0"/>
  <p:tag name="QUESTIONCHARTTYPE" val="0"/>
  <p:tag name="MANUALQUESTIONSTART" val="No"/>
</p:tagLst>
</file>

<file path=ppt/tags/tag8.xml><?xml version="1.0" encoding="utf-8"?>
<p:tagLst xmlns:a="http://schemas.openxmlformats.org/drawingml/2006/main" xmlns:r="http://schemas.openxmlformats.org/officeDocument/2006/relationships" xmlns:p="http://schemas.openxmlformats.org/presentationml/2006/main">
  <p:tag name="VERSION" val="4.10"/>
  <p:tag name="QUESTIONNAME" val="Q3"/>
  <p:tag name="QUESTIONTYPE" val=" 0"/>
  <p:tag name="QUESTIONCHOICES" val=" 3"/>
  <p:tag name="QUESTIONANSWER" val="5"/>
  <p:tag name="QUESTIONDIFFICULTY" val=" 0"/>
  <p:tag name="QUESTIONPOINTS" val=" 5"/>
  <p:tag name="QUESTIONCHANCES" val=" 3"/>
  <p:tag name="QUESTIONTIMER" val="00:45"/>
  <p:tag name="QUESTIONCHOICESTYPE" val=" 0"/>
  <p:tag name="QUESTIONCHARTTYPE" val="0"/>
  <p:tag name="MANUALQUESTIONSTART" val="No"/>
</p:tagLst>
</file>

<file path=ppt/tags/tag9.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3"/>
  <p:tag name="QUESTIONDIFFICULTY" val=" 0"/>
  <p:tag name="QUESTIONPOINTS" val=" 5"/>
  <p:tag name="QUESTIONCHANCES" val=" 3"/>
  <p:tag name="QUESTIONTIMER" val="00:30"/>
  <p:tag name="QUESTIONCHOICESTYPE" val=" 0"/>
  <p:tag name="QUESTIONCHARTTYPE" val="0"/>
  <p:tag name="MANUALQUESTIONSTART" val="No"/>
</p:tagLst>
</file>

<file path=ppt/theme/theme1.xml><?xml version="1.0" encoding="utf-8"?>
<a:theme xmlns:a="http://schemas.openxmlformats.org/drawingml/2006/main" name="Marketing Plan">
  <a:themeElements>
    <a:clrScheme name="Marketing Plan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fontScheme name="Marketing Pla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Marketing Plan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Marketing Plan 2">
        <a:dk1>
          <a:srgbClr val="003366"/>
        </a:dk1>
        <a:lt1>
          <a:srgbClr val="CCECFF"/>
        </a:lt1>
        <a:dk2>
          <a:srgbClr val="4B3384"/>
        </a:dk2>
        <a:lt2>
          <a:srgbClr val="849CBB"/>
        </a:lt2>
        <a:accent1>
          <a:srgbClr val="90DBFF"/>
        </a:accent1>
        <a:accent2>
          <a:srgbClr val="99FFCC"/>
        </a:accent2>
        <a:accent3>
          <a:srgbClr val="E2F4FF"/>
        </a:accent3>
        <a:accent4>
          <a:srgbClr val="002A56"/>
        </a:accent4>
        <a:accent5>
          <a:srgbClr val="C6EAFF"/>
        </a:accent5>
        <a:accent6>
          <a:srgbClr val="8AE7B9"/>
        </a:accent6>
        <a:hlink>
          <a:srgbClr val="DFC0FF"/>
        </a:hlink>
        <a:folHlink>
          <a:srgbClr val="6DC5DE"/>
        </a:folHlink>
      </a:clrScheme>
      <a:clrMap bg1="lt1" tx1="dk1" bg2="lt2" tx2="dk2" accent1="accent1" accent2="accent2" accent3="accent3" accent4="accent4" accent5="accent5" accent6="accent6" hlink="hlink" folHlink="folHlink"/>
    </a:extraClrScheme>
    <a:extraClrScheme>
      <a:clrScheme name="Marketing Plan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Marketing Plan</Template>
  <TotalTime>1421</TotalTime>
  <Words>1191</Words>
  <Application>Microsoft Office PowerPoint</Application>
  <PresentationFormat>On-screen Show (4:3)</PresentationFormat>
  <Paragraphs>126</Paragraphs>
  <Slides>36</Slides>
  <Notes>30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Marketing Plan</vt:lpstr>
      <vt:lpstr>Default Design</vt:lpstr>
      <vt:lpstr>Slide 1</vt:lpstr>
      <vt:lpstr>Slide 2</vt:lpstr>
      <vt:lpstr>Knowledge of Nucleic Acid Chemistry Is Essential to the Understanding of DNA Structure</vt:lpstr>
      <vt:lpstr>Slide 4</vt:lpstr>
      <vt:lpstr>Slide 5</vt:lpstr>
      <vt:lpstr>Slide 6</vt:lpstr>
      <vt:lpstr>Slide 7</vt:lpstr>
      <vt:lpstr>Slide 8</vt:lpstr>
      <vt:lpstr>Slide 9</vt:lpstr>
      <vt:lpstr>Slide 10</vt:lpstr>
      <vt:lpstr>Slide 11</vt:lpstr>
      <vt:lpstr>The Genetic Material Must Exhibit Four Characteristics</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PLANTS IN MOTION</vt:lpstr>
      <vt:lpstr>Slide 27</vt:lpstr>
      <vt:lpstr>Slide 28</vt:lpstr>
      <vt:lpstr>Slide 29</vt:lpstr>
      <vt:lpstr>Slide 30</vt:lpstr>
      <vt:lpstr>Slide 31</vt:lpstr>
      <vt:lpstr>Slide 32</vt:lpstr>
      <vt:lpstr>Slide 33</vt:lpstr>
      <vt:lpstr>Slide 34</vt:lpstr>
      <vt:lpstr>Slide 35</vt:lpstr>
      <vt:lpstr>Slide 36</vt:lpstr>
    </vt:vector>
  </TitlesOfParts>
  <Company> Howard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Hemayet Ullah</dc:creator>
  <cp:lastModifiedBy>H.Ullah</cp:lastModifiedBy>
  <cp:revision>75</cp:revision>
  <dcterms:created xsi:type="dcterms:W3CDTF">2006-01-06T02:32:57Z</dcterms:created>
  <dcterms:modified xsi:type="dcterms:W3CDTF">2011-07-15T04:33:00Z</dcterms:modified>
</cp:coreProperties>
</file>